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heme/theme6.xml" ContentType="application/vnd.openxmlformats-officedocument.theme+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9.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2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2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2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25.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2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3.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3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1" r:id="rId5"/>
    <p:sldMasterId id="2147483657" r:id="rId6"/>
    <p:sldMasterId id="2147483670" r:id="rId7"/>
    <p:sldMasterId id="2147483675" r:id="rId8"/>
  </p:sldMasterIdLst>
  <p:notesMasterIdLst>
    <p:notesMasterId r:id="rId45"/>
  </p:notesMasterIdLst>
  <p:sldIdLst>
    <p:sldId id="2936" r:id="rId9"/>
    <p:sldId id="2937" r:id="rId10"/>
    <p:sldId id="2932" r:id="rId11"/>
    <p:sldId id="3001" r:id="rId12"/>
    <p:sldId id="3010" r:id="rId13"/>
    <p:sldId id="3021" r:id="rId14"/>
    <p:sldId id="3022" r:id="rId15"/>
    <p:sldId id="3024" r:id="rId16"/>
    <p:sldId id="2988" r:id="rId17"/>
    <p:sldId id="2986" r:id="rId18"/>
    <p:sldId id="2976" r:id="rId19"/>
    <p:sldId id="2978" r:id="rId20"/>
    <p:sldId id="2977" r:id="rId21"/>
    <p:sldId id="3146" r:id="rId22"/>
    <p:sldId id="3105" r:id="rId23"/>
    <p:sldId id="3148" r:id="rId24"/>
    <p:sldId id="3149" r:id="rId25"/>
    <p:sldId id="3150" r:id="rId26"/>
    <p:sldId id="3323" r:id="rId27"/>
    <p:sldId id="3155" r:id="rId28"/>
    <p:sldId id="3327" r:id="rId29"/>
    <p:sldId id="3156" r:id="rId30"/>
    <p:sldId id="3321" r:id="rId31"/>
    <p:sldId id="3324" r:id="rId32"/>
    <p:sldId id="3159" r:id="rId33"/>
    <p:sldId id="2990" r:id="rId34"/>
    <p:sldId id="3320" r:id="rId35"/>
    <p:sldId id="2991" r:id="rId36"/>
    <p:sldId id="3160" r:id="rId37"/>
    <p:sldId id="2972" r:id="rId38"/>
    <p:sldId id="2973" r:id="rId39"/>
    <p:sldId id="2974" r:id="rId40"/>
    <p:sldId id="3017" r:id="rId41"/>
    <p:sldId id="3018" r:id="rId42"/>
    <p:sldId id="3019" r:id="rId43"/>
    <p:sldId id="3020" r:id="rId44"/>
  </p:sldIdLst>
  <p:sldSz cx="12192000" cy="6858000"/>
  <p:notesSz cx="7010400" cy="92964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pos="7491" userDrawn="1">
          <p15:clr>
            <a:srgbClr val="A4A3A4"/>
          </p15:clr>
        </p15:guide>
        <p15:guide id="3" pos="189" userDrawn="1">
          <p15:clr>
            <a:srgbClr val="A4A3A4"/>
          </p15:clr>
        </p15:guide>
        <p15:guide id="4" orient="horz" pos="3929" userDrawn="1">
          <p15:clr>
            <a:srgbClr val="A4A3A4"/>
          </p15:clr>
        </p15:guide>
        <p15:guide id="5" pos="3840" userDrawn="1">
          <p15:clr>
            <a:srgbClr val="A4A3A4"/>
          </p15:clr>
        </p15:guide>
      </p15:sldGuideLst>
    </p:ext>
    <p:ext uri="{2D200454-40CA-4A62-9FC3-DE9A4176ACB9}">
      <p15:notesGuideLst xmlns:p15="http://schemas.microsoft.com/office/powerpoint/2012/main">
        <p15:guide id="1" orient="horz" pos="2911"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Southall" initials="MS" lastIdx="1" clrIdx="0">
    <p:extLst>
      <p:ext uri="{19B8F6BF-5375-455C-9EA6-DF929625EA0E}">
        <p15:presenceInfo xmlns:p15="http://schemas.microsoft.com/office/powerpoint/2012/main" userId="S::matt.southall@pendragon.uk.com::fa7e6ad7-d628-45db-aa4c-fe04886a27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B5D"/>
    <a:srgbClr val="68478D"/>
    <a:srgbClr val="BFBFBF"/>
    <a:srgbClr val="79B74F"/>
    <a:srgbClr val="5E8AB4"/>
    <a:srgbClr val="4C3367"/>
    <a:srgbClr val="553973"/>
    <a:srgbClr val="3E2A54"/>
    <a:srgbClr val="8E6CB4"/>
    <a:srgbClr val="B199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5256" autoAdjust="0"/>
  </p:normalViewPr>
  <p:slideViewPr>
    <p:cSldViewPr snapToGrid="0">
      <p:cViewPr varScale="1">
        <p:scale>
          <a:sx n="61" d="100"/>
          <a:sy n="61" d="100"/>
        </p:scale>
        <p:origin x="940" y="52"/>
      </p:cViewPr>
      <p:guideLst>
        <p:guide orient="horz" pos="777"/>
        <p:guide pos="7491"/>
        <p:guide pos="189"/>
        <p:guide orient="horz" pos="3929"/>
        <p:guide pos="384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50" d="100"/>
        <a:sy n="50" d="100"/>
      </p:scale>
      <p:origin x="0" y="0"/>
    </p:cViewPr>
  </p:sorterViewPr>
  <p:notesViewPr>
    <p:cSldViewPr snapToGrid="0" showGuides="1">
      <p:cViewPr>
        <p:scale>
          <a:sx n="125" d="100"/>
          <a:sy n="125" d="100"/>
        </p:scale>
        <p:origin x="2952" y="-54"/>
      </p:cViewPr>
      <p:guideLst>
        <p:guide orient="horz" pos="2911"/>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Mann" userId="0b203297-7766-4cfd-95a8-c236dce488a0" providerId="ADAL" clId="{3E6D5D6F-8610-42FC-9B86-B27824A3F64F}"/>
    <pc:docChg chg="modSld">
      <pc:chgData name="Oliver Mann" userId="0b203297-7766-4cfd-95a8-c236dce488a0" providerId="ADAL" clId="{3E6D5D6F-8610-42FC-9B86-B27824A3F64F}" dt="2022-09-20T13:05:42.635" v="70" actId="20577"/>
      <pc:docMkLst>
        <pc:docMk/>
      </pc:docMkLst>
      <pc:sldChg chg="modSp mod">
        <pc:chgData name="Oliver Mann" userId="0b203297-7766-4cfd-95a8-c236dce488a0" providerId="ADAL" clId="{3E6D5D6F-8610-42FC-9B86-B27824A3F64F}" dt="2022-09-20T13:04:53.802" v="10" actId="20577"/>
        <pc:sldMkLst>
          <pc:docMk/>
          <pc:sldMk cId="3347212002" sldId="3021"/>
        </pc:sldMkLst>
        <pc:spChg chg="mod">
          <ac:chgData name="Oliver Mann" userId="0b203297-7766-4cfd-95a8-c236dce488a0" providerId="ADAL" clId="{3E6D5D6F-8610-42FC-9B86-B27824A3F64F}" dt="2022-09-20T13:04:53.802" v="10" actId="20577"/>
          <ac:spMkLst>
            <pc:docMk/>
            <pc:sldMk cId="3347212002" sldId="3021"/>
            <ac:spMk id="17" creationId="{EA9C92C8-5F8D-44B9-8E59-5AF2F538513B}"/>
          </ac:spMkLst>
        </pc:spChg>
      </pc:sldChg>
      <pc:sldChg chg="modSp mod">
        <pc:chgData name="Oliver Mann" userId="0b203297-7766-4cfd-95a8-c236dce488a0" providerId="ADAL" clId="{3E6D5D6F-8610-42FC-9B86-B27824A3F64F}" dt="2022-09-20T13:05:42.635" v="70" actId="20577"/>
        <pc:sldMkLst>
          <pc:docMk/>
          <pc:sldMk cId="1706114993" sldId="3320"/>
        </pc:sldMkLst>
        <pc:spChg chg="mod">
          <ac:chgData name="Oliver Mann" userId="0b203297-7766-4cfd-95a8-c236dce488a0" providerId="ADAL" clId="{3E6D5D6F-8610-42FC-9B86-B27824A3F64F}" dt="2022-09-20T13:05:42.635" v="70" actId="20577"/>
          <ac:spMkLst>
            <pc:docMk/>
            <pc:sldMk cId="1706114993" sldId="3320"/>
            <ac:spMk id="2" creationId="{B74D18F0-A724-6693-1049-FE8ED5BB13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67" tIns="46585" rIns="93167" bIns="46585" rtlCol="0"/>
          <a:lstStyle>
            <a:lvl1pPr algn="r">
              <a:defRPr sz="1200"/>
            </a:lvl1pPr>
          </a:lstStyle>
          <a:p>
            <a:fld id="{91D5741D-0776-4987-BCAC-FD0E5FEC5726}" type="datetimeFigureOut">
              <a:rPr lang="en-GB" smtClean="0"/>
              <a:t>20/09/2022</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5" rIns="93167" bIns="46585"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5" rIns="93167"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5" rIns="93167" bIns="46585"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7" tIns="46585" rIns="93167" bIns="46585" rtlCol="0" anchor="b"/>
          <a:lstStyle>
            <a:lvl1pPr algn="r">
              <a:defRPr sz="1200"/>
            </a:lvl1pPr>
          </a:lstStyle>
          <a:p>
            <a:fld id="{D2303655-7B7D-48CF-B067-B2A1E3C61A0B}" type="slidenum">
              <a:rPr lang="en-GB" smtClean="0"/>
              <a:t>‹#›</a:t>
            </a:fld>
            <a:endParaRPr lang="en-GB"/>
          </a:p>
        </p:txBody>
      </p:sp>
    </p:spTree>
    <p:extLst>
      <p:ext uri="{BB962C8B-B14F-4D97-AF65-F5344CB8AC3E}">
        <p14:creationId xmlns:p14="http://schemas.microsoft.com/office/powerpoint/2010/main" val="346177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303655-7B7D-48CF-B067-B2A1E3C61A0B}" type="slidenum">
              <a:rPr lang="en-GB" smtClean="0"/>
              <a:t>1</a:t>
            </a:fld>
            <a:endParaRPr lang="en-GB"/>
          </a:p>
        </p:txBody>
      </p:sp>
    </p:spTree>
    <p:extLst>
      <p:ext uri="{BB962C8B-B14F-4D97-AF65-F5344CB8AC3E}">
        <p14:creationId xmlns:p14="http://schemas.microsoft.com/office/powerpoint/2010/main" val="1551496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84175"/>
            <a:ext cx="5575300" cy="3136900"/>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10</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3B701952-F33D-B328-7227-AB8F2608CBC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496070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231775"/>
            <a:ext cx="5356225" cy="3013075"/>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108273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4863" y="206375"/>
            <a:ext cx="5400675" cy="3038475"/>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491718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23850"/>
            <a:ext cx="5578475" cy="3138488"/>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60947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C7B7CB27-57E2-58D4-FD19-F771BFBA99A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144744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73B0B859-FDE4-7C91-B97E-2ADB6C2ADBB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012422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F0775047-10AD-0BEE-E462-A1E8BA6DCEF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210796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68325"/>
            <a:ext cx="5575300" cy="3136900"/>
          </a:xfrm>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86D0C992-9AB6-93A6-536B-4BF9961FEEB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669088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0B05FA4A-CC85-5FA4-9CC9-E5607B76101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821867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2FBD3B5B-3C2F-C90B-B25F-3372ADCDAE1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55315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732118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D02C83B8-95B0-724A-F4E7-CE413697DA39}"/>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79994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D9251DFB-9ECD-95FD-31C7-E8B34CE9B70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03881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DE24A50A-01E3-5B17-62D1-861F11AF164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904028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B879704E-A3DC-441B-752A-64F9FCA48230}"/>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650749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3AC3EC40-FEA1-453A-C464-8FC7E05B4ED9}"/>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152837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681" rtl="0" eaLnBrk="1" fontAlgn="auto" latinLnBrk="0" hangingPunct="1">
              <a:lnSpc>
                <a:spcPct val="100000"/>
              </a:lnSpc>
              <a:spcBef>
                <a:spcPts val="0"/>
              </a:spcBef>
              <a:spcAft>
                <a:spcPts val="0"/>
              </a:spcAft>
              <a:buClrTx/>
              <a:buSzTx/>
              <a:buFontTx/>
              <a:buNone/>
              <a:tabLst/>
              <a:defRPr/>
            </a:pPr>
            <a:fld id="{D2303655-7B7D-48CF-B067-B2A1E3C61A0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681"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10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14217">
              <a:defRPr/>
            </a:pPr>
            <a:fld id="{D2303655-7B7D-48CF-B067-B2A1E3C61A0B}" type="slidenum">
              <a:rPr lang="en-GB">
                <a:solidFill>
                  <a:prstClr val="black"/>
                </a:solidFill>
                <a:latin typeface="Calibri" panose="020F0502020204030204"/>
              </a:rPr>
              <a:pPr defTabSz="914217">
                <a:defRPr/>
              </a:pPr>
              <a:t>27</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F5598DAB-5B1A-6D52-D29F-6F2AFBE3DED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510050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2861139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25463"/>
            <a:ext cx="5578475" cy="3138487"/>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29</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29E92F44-F8D7-4B03-A9E6-2048800C33D0}"/>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17443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299438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39908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277240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32</a:t>
            </a:fld>
            <a:endParaRPr lang="en-GB">
              <a:solidFill>
                <a:prstClr val="black"/>
              </a:solidFill>
              <a:latin typeface="Calibri" panose="020F0502020204030204"/>
            </a:endParaRPr>
          </a:p>
        </p:txBody>
      </p:sp>
    </p:spTree>
    <p:extLst>
      <p:ext uri="{BB962C8B-B14F-4D97-AF65-F5344CB8AC3E}">
        <p14:creationId xmlns:p14="http://schemas.microsoft.com/office/powerpoint/2010/main" val="4013695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1757072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582956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4235804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solidFill>
                <a:srgbClr val="00B050"/>
              </a:solidFill>
              <a:latin typeface="Gotham Book" panose="02000603040000020004" pitchFamily="2" charset="0"/>
            </a:endParaRPr>
          </a:p>
        </p:txBody>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387673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403225"/>
            <a:ext cx="5578475" cy="3138488"/>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4</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8ACEC4DB-B969-78D9-3235-D282BDA82A70}"/>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41410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5</a:t>
            </a:fld>
            <a:endParaRPr lang="en-GB">
              <a:solidFill>
                <a:prstClr val="black"/>
              </a:solidFill>
              <a:latin typeface="Calibri" panose="020F0502020204030204"/>
            </a:endParaRPr>
          </a:p>
        </p:txBody>
      </p:sp>
      <p:sp>
        <p:nvSpPr>
          <p:cNvPr id="5" name="Notes Placeholder 4">
            <a:extLst>
              <a:ext uri="{FF2B5EF4-FFF2-40B4-BE49-F238E27FC236}">
                <a16:creationId xmlns:a16="http://schemas.microsoft.com/office/drawing/2014/main" id="{B9467B1A-74BC-418D-A8D0-D9AC0893FDE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101131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2550"/>
            <a:ext cx="5927725" cy="3335338"/>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6</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86C900C1-0118-D872-38D5-0C3A5C7D850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25344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184150"/>
            <a:ext cx="5927725" cy="3335338"/>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7</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52756DEB-31C5-B8FE-4928-6CF0AD7D145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8744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557213"/>
            <a:ext cx="5576887" cy="3138487"/>
          </a:xfrm>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838554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681">
              <a:defRPr/>
            </a:pPr>
            <a:fld id="{D2303655-7B7D-48CF-B067-B2A1E3C61A0B}" type="slidenum">
              <a:rPr lang="en-GB">
                <a:solidFill>
                  <a:prstClr val="black"/>
                </a:solidFill>
                <a:latin typeface="Calibri" panose="020F0502020204030204"/>
              </a:rPr>
              <a:pPr defTabSz="931681">
                <a:defRPr/>
              </a:pPr>
              <a:t>9</a:t>
            </a:fld>
            <a:endParaRPr lang="en-GB">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53617A44-4637-4573-A45A-F4FBBB1ED7D4}"/>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2884331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4.emf"/><Relationship Id="rId4" Type="http://schemas.openxmlformats.org/officeDocument/2006/relationships/oleObject" Target="../embeddings/oleObject1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4.emf"/><Relationship Id="rId4" Type="http://schemas.openxmlformats.org/officeDocument/2006/relationships/oleObject" Target="../embeddings/oleObject15.bin"/></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4.emf"/><Relationship Id="rId4" Type="http://schemas.openxmlformats.org/officeDocument/2006/relationships/oleObject" Target="../embeddings/oleObject17.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4.emf"/><Relationship Id="rId4" Type="http://schemas.openxmlformats.org/officeDocument/2006/relationships/oleObject" Target="../embeddings/oleObject19.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4.emf"/><Relationship Id="rId4" Type="http://schemas.openxmlformats.org/officeDocument/2006/relationships/oleObject" Target="../embeddings/oleObject21.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4.emf"/><Relationship Id="rId4" Type="http://schemas.openxmlformats.org/officeDocument/2006/relationships/oleObject" Target="../embeddings/oleObject2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emf"/><Relationship Id="rId4" Type="http://schemas.openxmlformats.org/officeDocument/2006/relationships/oleObject" Target="../embeddings/oleObject7.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4.emf"/><Relationship Id="rId4" Type="http://schemas.openxmlformats.org/officeDocument/2006/relationships/oleObject" Target="../embeddings/oleObject11.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5C174B9-D086-429F-87EE-72B78E65894E}"/>
              </a:ext>
            </a:extLst>
          </p:cNvPr>
          <p:cNvGraphicFramePr>
            <a:graphicFrameLocks noChangeAspect="1"/>
          </p:cNvGraphicFramePr>
          <p:nvPr userDrawn="1">
            <p:custDataLst>
              <p:tags r:id="rId1"/>
            </p:custDataLst>
            <p:extLst>
              <p:ext uri="{D42A27DB-BD31-4B8C-83A1-F6EECF244321}">
                <p14:modId xmlns:p14="http://schemas.microsoft.com/office/powerpoint/2010/main" val="2126128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65C174B9-D086-429F-87EE-72B78E6589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65A24B-4F4F-4E68-95B4-4AF46058B62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Segoe UI Semilight" panose="020B0402040204020203" pitchFamily="34" charset="0"/>
              <a:ea typeface="+mj-ea"/>
              <a:cs typeface="Segoe UI Semilight" panose="020B0402040204020203" pitchFamily="34" charset="0"/>
              <a:sym typeface="Segoe UI Semilight" panose="020B0402040204020203" pitchFamily="34" charset="0"/>
            </a:endParaRPr>
          </a:p>
        </p:txBody>
      </p:sp>
      <p:pic>
        <p:nvPicPr>
          <p:cNvPr id="8" name="Picture 1">
            <a:extLst>
              <a:ext uri="{FF2B5EF4-FFF2-40B4-BE49-F238E27FC236}">
                <a16:creationId xmlns:a16="http://schemas.microsoft.com/office/drawing/2014/main" id="{F27DBDCF-CD37-4E54-B8AD-1888E92EE7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38312"/>
            <a:ext cx="12239625" cy="72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97E70B0A-8625-4F80-9A60-CA38E0156E10}"/>
              </a:ext>
            </a:extLst>
          </p:cNvPr>
          <p:cNvSpPr>
            <a:spLocks noChangeArrowheads="1"/>
          </p:cNvSpPr>
          <p:nvPr/>
        </p:nvSpPr>
        <p:spPr bwMode="auto">
          <a:xfrm>
            <a:off x="-1" y="0"/>
            <a:ext cx="12239625" cy="214313"/>
          </a:xfrm>
          <a:prstGeom prst="rect">
            <a:avLst/>
          </a:prstGeom>
          <a:solidFill>
            <a:srgbClr val="FBBA00"/>
          </a:solidFill>
          <a:ln>
            <a:noFill/>
          </a:ln>
        </p:spPr>
        <p:txBody>
          <a:bodyPr lIns="0" tIns="0" rIns="0" bIns="0"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GB" altLang="en-US" sz="3150" dirty="0">
              <a:solidFill>
                <a:srgbClr val="000000"/>
              </a:solidFill>
              <a:latin typeface="Gill Sans" charset="0"/>
              <a:ea typeface="ヒラギノ角ゴ ProN W3" charset="0"/>
              <a:cs typeface="ヒラギノ角ゴ ProN W3" charset="0"/>
            </a:endParaRPr>
          </a:p>
        </p:txBody>
      </p:sp>
      <p:pic>
        <p:nvPicPr>
          <p:cNvPr id="10" name="Picture 12">
            <a:extLst>
              <a:ext uri="{FF2B5EF4-FFF2-40B4-BE49-F238E27FC236}">
                <a16:creationId xmlns:a16="http://schemas.microsoft.com/office/drawing/2014/main" id="{CF8D3F92-D345-4281-9F57-4FF3F1E598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0975" y="38100"/>
            <a:ext cx="32385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EDAC3F2-655D-4692-909A-F280B64D7346}"/>
              </a:ext>
            </a:extLst>
          </p:cNvPr>
          <p:cNvSpPr/>
          <p:nvPr userDrawn="1"/>
        </p:nvSpPr>
        <p:spPr>
          <a:xfrm>
            <a:off x="0" y="5463497"/>
            <a:ext cx="12239624" cy="1008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5" name="Content Placeholder 2">
            <a:extLst>
              <a:ext uri="{FF2B5EF4-FFF2-40B4-BE49-F238E27FC236}">
                <a16:creationId xmlns:a16="http://schemas.microsoft.com/office/drawing/2014/main" id="{2AB9BB50-351B-4D1A-9367-A39BBA486000}"/>
              </a:ext>
            </a:extLst>
          </p:cNvPr>
          <p:cNvSpPr>
            <a:spLocks noGrp="1"/>
          </p:cNvSpPr>
          <p:nvPr userDrawn="1">
            <p:ph idx="1" hasCustomPrompt="1"/>
          </p:nvPr>
        </p:nvSpPr>
        <p:spPr>
          <a:xfrm>
            <a:off x="206828" y="5560335"/>
            <a:ext cx="11821885" cy="792389"/>
          </a:xfrm>
        </p:spPr>
        <p:txBody>
          <a:bodyPr anchor="ctr"/>
          <a:lstStyle>
            <a:lvl1pPr marL="0" indent="0" algn="ctr">
              <a:buNone/>
              <a:defRPr>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r>
              <a:rPr lang="en-GB" dirty="0"/>
              <a:t>Click to edit Subtitle</a:t>
            </a:r>
          </a:p>
        </p:txBody>
      </p:sp>
      <p:sp>
        <p:nvSpPr>
          <p:cNvPr id="4" name="Rectangle 3">
            <a:extLst>
              <a:ext uri="{FF2B5EF4-FFF2-40B4-BE49-F238E27FC236}">
                <a16:creationId xmlns:a16="http://schemas.microsoft.com/office/drawing/2014/main" id="{4A8547A7-BB3A-4E7C-9453-C2EEA5B3F294}"/>
              </a:ext>
            </a:extLst>
          </p:cNvPr>
          <p:cNvSpPr/>
          <p:nvPr userDrawn="1"/>
        </p:nvSpPr>
        <p:spPr>
          <a:xfrm>
            <a:off x="2068945" y="2290619"/>
            <a:ext cx="8054110" cy="1348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22D1A46-E224-4F0B-A146-B4725712CC87}"/>
              </a:ext>
            </a:extLst>
          </p:cNvPr>
          <p:cNvSpPr>
            <a:spLocks noGrp="1"/>
          </p:cNvSpPr>
          <p:nvPr userDrawn="1">
            <p:ph type="ctrTitle"/>
          </p:nvPr>
        </p:nvSpPr>
        <p:spPr>
          <a:xfrm>
            <a:off x="2476498" y="2460286"/>
            <a:ext cx="7282543" cy="1028699"/>
          </a:xfrm>
        </p:spPr>
        <p:txBody>
          <a:bodyPr anchor="ctr">
            <a:normAutofit/>
          </a:bodyPr>
          <a:lstStyle>
            <a:lvl1pPr algn="ctr">
              <a:defRPr sz="4000" b="1">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51066242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ndard page">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3329592305"/>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0A9E13B-9C13-4971-97FA-75AA68C2948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idx="1"/>
          </p:nvPr>
        </p:nvSpPr>
        <p:spPr>
          <a:xfrm>
            <a:off x="747184" y="1252538"/>
            <a:ext cx="10699749"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Tree>
    <p:extLst>
      <p:ext uri="{BB962C8B-B14F-4D97-AF65-F5344CB8AC3E}">
        <p14:creationId xmlns:p14="http://schemas.microsoft.com/office/powerpoint/2010/main" val="196402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xec summary">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9DCBB135-2997-4ECD-9C56-AB8323494D5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Executive Summary</a:t>
            </a:r>
          </a:p>
        </p:txBody>
      </p:sp>
      <p:sp>
        <p:nvSpPr>
          <p:cNvPr id="8" name="Rectangle 11"/>
          <p:cNvSpPr>
            <a:spLocks noGrp="1"/>
          </p:cNvSpPr>
          <p:nvPr>
            <p:ph idx="1"/>
          </p:nvPr>
        </p:nvSpPr>
        <p:spPr>
          <a:xfrm>
            <a:off x="747184" y="1252538"/>
            <a:ext cx="10699749" cy="4610100"/>
          </a:xfrm>
        </p:spPr>
        <p:txBody>
          <a:bodyPr/>
          <a:lstStyle/>
          <a:p>
            <a:r>
              <a:rPr lang="en-GB" altLang="en-US">
                <a:ea typeface="ＭＳ Ｐゴシック" panose="020B0600070205080204" pitchFamily="34" charset="-128"/>
              </a:rPr>
              <a:t>Body text should be 16pt </a:t>
            </a:r>
          </a:p>
          <a:p>
            <a:r>
              <a:rPr lang="en-GB" altLang="en-US">
                <a:ea typeface="ＭＳ Ｐゴシック" panose="020B0600070205080204" pitchFamily="34" charset="-128"/>
              </a:rPr>
              <a:t>This slide shows how bullets should appear</a:t>
            </a:r>
          </a:p>
          <a:p>
            <a:pPr lvl="1"/>
            <a:r>
              <a:rPr lang="en-GB" altLang="en-US">
                <a:ea typeface="ＭＳ Ｐゴシック" panose="020B0600070205080204" pitchFamily="34" charset="-128"/>
              </a:rPr>
              <a:t>Second level bullet in 16pt</a:t>
            </a:r>
          </a:p>
          <a:p>
            <a:pPr lvl="2"/>
            <a:r>
              <a:rPr lang="en-GB" altLang="en-US">
                <a:ea typeface="ＭＳ Ｐゴシック" panose="020B0600070205080204" pitchFamily="34" charset="-128"/>
              </a:rPr>
              <a:t>Third level bullet in 16pt</a:t>
            </a:r>
          </a:p>
          <a:p>
            <a:r>
              <a:rPr lang="en-GB" altLang="en-US">
                <a:ea typeface="ＭＳ Ｐゴシック" panose="020B0600070205080204" pitchFamily="34" charset="-128"/>
              </a:rPr>
              <a:t>Text should always be in sentence case</a:t>
            </a:r>
          </a:p>
          <a:p>
            <a:r>
              <a:rPr lang="en-GB" altLang="en-US">
                <a:ea typeface="ＭＳ Ｐゴシック" panose="020B0600070205080204" pitchFamily="34" charset="-128"/>
              </a:rPr>
              <a:t>Sizes are set as default in this template</a:t>
            </a:r>
          </a:p>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94304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76" imgH="476" progId="TCLayout.ActiveDocument.1">
                  <p:embed/>
                </p:oleObj>
              </mc:Choice>
              <mc:Fallback>
                <p:oleObj name="think-cell Slide" r:id="rId3" imgW="476" imgH="476" progId="TCLayout.ActiveDocument.1">
                  <p:embed/>
                  <p:pic>
                    <p:nvPicPr>
                      <p:cNvPr id="4"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Agenda</a:t>
            </a:r>
          </a:p>
        </p:txBody>
      </p:sp>
      <p:sp>
        <p:nvSpPr>
          <p:cNvPr id="20" name="Content Placeholder 2"/>
          <p:cNvSpPr>
            <a:spLocks noGrp="1"/>
          </p:cNvSpPr>
          <p:nvPr>
            <p:ph idx="1"/>
          </p:nvPr>
        </p:nvSpPr>
        <p:spPr>
          <a:xfrm>
            <a:off x="1737133" y="1435101"/>
            <a:ext cx="7005678" cy="360363"/>
          </a:xfrm>
        </p:spPr>
        <p:txBody>
          <a:bodyPr/>
          <a:lstStyle>
            <a:lvl1pPr marL="0" indent="0">
              <a:buNone/>
              <a:defRPr/>
            </a:lvl1pPr>
          </a:lstStyle>
          <a:p>
            <a:pPr lvl="0"/>
            <a:r>
              <a:rPr lang="en-US" dirty="0"/>
              <a:t>Click to edit Master text styles</a:t>
            </a:r>
          </a:p>
        </p:txBody>
      </p:sp>
      <p:sp>
        <p:nvSpPr>
          <p:cNvPr id="21" name="Content Placeholder 2"/>
          <p:cNvSpPr>
            <a:spLocks noGrp="1"/>
          </p:cNvSpPr>
          <p:nvPr>
            <p:ph idx="10"/>
          </p:nvPr>
        </p:nvSpPr>
        <p:spPr>
          <a:xfrm>
            <a:off x="1737131" y="2166939"/>
            <a:ext cx="7005678" cy="360363"/>
          </a:xfrm>
        </p:spPr>
        <p:txBody>
          <a:bodyPr/>
          <a:lstStyle>
            <a:lvl1pPr marL="0" indent="0">
              <a:buNone/>
              <a:defRPr/>
            </a:lvl1pPr>
          </a:lstStyle>
          <a:p>
            <a:pPr lvl="0"/>
            <a:r>
              <a:rPr lang="en-US" dirty="0"/>
              <a:t>Click to edit Master text styles</a:t>
            </a:r>
          </a:p>
        </p:txBody>
      </p:sp>
      <p:sp>
        <p:nvSpPr>
          <p:cNvPr id="22" name="Content Placeholder 2"/>
          <p:cNvSpPr>
            <a:spLocks noGrp="1"/>
          </p:cNvSpPr>
          <p:nvPr>
            <p:ph idx="11"/>
          </p:nvPr>
        </p:nvSpPr>
        <p:spPr>
          <a:xfrm>
            <a:off x="1737130" y="2898777"/>
            <a:ext cx="7005678" cy="360363"/>
          </a:xfrm>
        </p:spPr>
        <p:txBody>
          <a:bodyPr/>
          <a:lstStyle>
            <a:lvl1pPr marL="0" indent="0">
              <a:buNone/>
              <a:defRPr/>
            </a:lvl1pPr>
          </a:lstStyle>
          <a:p>
            <a:pPr lvl="0"/>
            <a:r>
              <a:rPr lang="en-US" dirty="0"/>
              <a:t>Click to edit Master text styles</a:t>
            </a:r>
          </a:p>
        </p:txBody>
      </p:sp>
      <p:sp>
        <p:nvSpPr>
          <p:cNvPr id="23" name="Content Placeholder 2"/>
          <p:cNvSpPr>
            <a:spLocks noGrp="1"/>
          </p:cNvSpPr>
          <p:nvPr>
            <p:ph idx="12"/>
          </p:nvPr>
        </p:nvSpPr>
        <p:spPr>
          <a:xfrm>
            <a:off x="1737129" y="3626381"/>
            <a:ext cx="7005678" cy="360363"/>
          </a:xfrm>
        </p:spPr>
        <p:txBody>
          <a:bodyPr/>
          <a:lstStyle>
            <a:lvl1pPr marL="0" indent="0">
              <a:buNone/>
              <a:defRPr/>
            </a:lvl1pPr>
          </a:lstStyle>
          <a:p>
            <a:pPr lvl="0"/>
            <a:r>
              <a:rPr lang="en-US" dirty="0"/>
              <a:t>Click to edit Master text styles</a:t>
            </a:r>
          </a:p>
        </p:txBody>
      </p:sp>
      <p:sp>
        <p:nvSpPr>
          <p:cNvPr id="24" name="Content Placeholder 2"/>
          <p:cNvSpPr>
            <a:spLocks noGrp="1"/>
          </p:cNvSpPr>
          <p:nvPr>
            <p:ph idx="13"/>
          </p:nvPr>
        </p:nvSpPr>
        <p:spPr>
          <a:xfrm>
            <a:off x="1737128" y="4603751"/>
            <a:ext cx="7005678" cy="360363"/>
          </a:xfrm>
        </p:spPr>
        <p:txBody>
          <a:bodyPr/>
          <a:lstStyle>
            <a:lvl1pPr marL="0" indent="0">
              <a:buNone/>
              <a:defRPr/>
            </a:lvl1pPr>
          </a:lstStyle>
          <a:p>
            <a:pPr lvl="0"/>
            <a:r>
              <a:rPr lang="en-US" dirty="0"/>
              <a:t>Click to edit Master text styles</a:t>
            </a:r>
          </a:p>
        </p:txBody>
      </p:sp>
      <p:sp>
        <p:nvSpPr>
          <p:cNvPr id="25" name="Content Placeholder 2"/>
          <p:cNvSpPr>
            <a:spLocks noGrp="1"/>
          </p:cNvSpPr>
          <p:nvPr>
            <p:ph idx="14" hasCustomPrompt="1"/>
          </p:nvPr>
        </p:nvSpPr>
        <p:spPr>
          <a:xfrm>
            <a:off x="974971" y="1435101"/>
            <a:ext cx="480535" cy="360363"/>
          </a:xfrm>
          <a:solidFill>
            <a:schemeClr val="accent3"/>
          </a:solidFill>
        </p:spPr>
        <p:txBody>
          <a:bodyPr anchor="ctr"/>
          <a:lstStyle>
            <a:lvl1pPr marL="88900" indent="0" algn="ctr">
              <a:buNone/>
              <a:defRPr>
                <a:solidFill>
                  <a:schemeClr val="bg1"/>
                </a:solidFill>
              </a:defRPr>
            </a:lvl1pPr>
          </a:lstStyle>
          <a:p>
            <a:pPr lvl="0"/>
            <a:r>
              <a:rPr lang="en-US" dirty="0"/>
              <a:t>1</a:t>
            </a:r>
          </a:p>
        </p:txBody>
      </p:sp>
      <p:sp>
        <p:nvSpPr>
          <p:cNvPr id="26" name="Content Placeholder 2"/>
          <p:cNvSpPr>
            <a:spLocks noGrp="1"/>
          </p:cNvSpPr>
          <p:nvPr>
            <p:ph idx="15" hasCustomPrompt="1"/>
          </p:nvPr>
        </p:nvSpPr>
        <p:spPr>
          <a:xfrm>
            <a:off x="974971" y="2166938"/>
            <a:ext cx="480535" cy="360363"/>
          </a:xfrm>
          <a:solidFill>
            <a:schemeClr val="accent1"/>
          </a:solidFill>
        </p:spPr>
        <p:txBody>
          <a:bodyPr anchor="ctr"/>
          <a:lstStyle>
            <a:lvl1pPr marL="88900" indent="0" algn="ctr">
              <a:buNone/>
              <a:defRPr>
                <a:solidFill>
                  <a:schemeClr val="bg1"/>
                </a:solidFill>
              </a:defRPr>
            </a:lvl1pPr>
          </a:lstStyle>
          <a:p>
            <a:pPr lvl="0"/>
            <a:r>
              <a:rPr lang="en-US" dirty="0"/>
              <a:t>2</a:t>
            </a:r>
          </a:p>
        </p:txBody>
      </p:sp>
      <p:sp>
        <p:nvSpPr>
          <p:cNvPr id="27" name="Content Placeholder 2"/>
          <p:cNvSpPr>
            <a:spLocks noGrp="1"/>
          </p:cNvSpPr>
          <p:nvPr>
            <p:ph idx="16" hasCustomPrompt="1"/>
          </p:nvPr>
        </p:nvSpPr>
        <p:spPr>
          <a:xfrm>
            <a:off x="974969" y="2898777"/>
            <a:ext cx="480535" cy="360363"/>
          </a:xfrm>
          <a:solidFill>
            <a:schemeClr val="accent1"/>
          </a:solidFill>
        </p:spPr>
        <p:txBody>
          <a:bodyPr anchor="ctr"/>
          <a:lstStyle>
            <a:lvl1pPr marL="88900" indent="0" algn="ctr">
              <a:buNone/>
              <a:defRPr>
                <a:solidFill>
                  <a:schemeClr val="bg1"/>
                </a:solidFill>
              </a:defRPr>
            </a:lvl1pPr>
          </a:lstStyle>
          <a:p>
            <a:pPr lvl="0"/>
            <a:r>
              <a:rPr lang="en-US" dirty="0"/>
              <a:t>3</a:t>
            </a:r>
          </a:p>
        </p:txBody>
      </p:sp>
      <p:sp>
        <p:nvSpPr>
          <p:cNvPr id="28" name="Content Placeholder 2"/>
          <p:cNvSpPr>
            <a:spLocks noGrp="1"/>
          </p:cNvSpPr>
          <p:nvPr>
            <p:ph idx="17" hasCustomPrompt="1"/>
          </p:nvPr>
        </p:nvSpPr>
        <p:spPr>
          <a:xfrm>
            <a:off x="974968" y="3626380"/>
            <a:ext cx="480535" cy="360363"/>
          </a:xfrm>
          <a:solidFill>
            <a:schemeClr val="accent1"/>
          </a:solidFill>
        </p:spPr>
        <p:txBody>
          <a:bodyPr anchor="ctr"/>
          <a:lstStyle>
            <a:lvl1pPr marL="88900" indent="0" algn="ctr">
              <a:buNone/>
              <a:defRPr>
                <a:solidFill>
                  <a:schemeClr val="bg1"/>
                </a:solidFill>
              </a:defRPr>
            </a:lvl1pPr>
          </a:lstStyle>
          <a:p>
            <a:pPr lvl="0"/>
            <a:r>
              <a:rPr lang="en-US" dirty="0"/>
              <a:t>4</a:t>
            </a:r>
          </a:p>
        </p:txBody>
      </p:sp>
      <p:sp>
        <p:nvSpPr>
          <p:cNvPr id="29" name="Content Placeholder 2"/>
          <p:cNvSpPr>
            <a:spLocks noGrp="1"/>
          </p:cNvSpPr>
          <p:nvPr>
            <p:ph idx="18" hasCustomPrompt="1"/>
          </p:nvPr>
        </p:nvSpPr>
        <p:spPr>
          <a:xfrm>
            <a:off x="974967" y="4603750"/>
            <a:ext cx="480535" cy="360363"/>
          </a:xfrm>
          <a:solidFill>
            <a:schemeClr val="accent1"/>
          </a:solidFill>
        </p:spPr>
        <p:txBody>
          <a:bodyPr anchor="ctr"/>
          <a:lstStyle>
            <a:lvl1pPr marL="88900" indent="0" algn="ctr">
              <a:buNone/>
              <a:defRPr>
                <a:solidFill>
                  <a:schemeClr val="bg1"/>
                </a:solidFill>
              </a:defRPr>
            </a:lvl1pPr>
          </a:lstStyle>
          <a:p>
            <a:pPr lvl="0"/>
            <a:r>
              <a:rPr lang="en-US" dirty="0"/>
              <a:t>A</a:t>
            </a:r>
          </a:p>
        </p:txBody>
      </p:sp>
    </p:spTree>
    <p:extLst>
      <p:ext uri="{BB962C8B-B14F-4D97-AF65-F5344CB8AC3E}">
        <p14:creationId xmlns:p14="http://schemas.microsoft.com/office/powerpoint/2010/main" val="1398425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ndard page">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0A9E13B-9C13-4971-97FA-75AA68C2948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idx="1"/>
          </p:nvPr>
        </p:nvSpPr>
        <p:spPr>
          <a:xfrm>
            <a:off x="747184" y="1252538"/>
            <a:ext cx="10699749"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Tree>
    <p:extLst>
      <p:ext uri="{BB962C8B-B14F-4D97-AF65-F5344CB8AC3E}">
        <p14:creationId xmlns:p14="http://schemas.microsoft.com/office/powerpoint/2010/main" val="184624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xec summary">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9DCBB135-2997-4ECD-9C56-AB8323494D5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Executive Summary</a:t>
            </a:r>
          </a:p>
        </p:txBody>
      </p:sp>
      <p:sp>
        <p:nvSpPr>
          <p:cNvPr id="8" name="Rectangle 11"/>
          <p:cNvSpPr>
            <a:spLocks noGrp="1"/>
          </p:cNvSpPr>
          <p:nvPr>
            <p:ph idx="1"/>
          </p:nvPr>
        </p:nvSpPr>
        <p:spPr>
          <a:xfrm>
            <a:off x="747184" y="1252538"/>
            <a:ext cx="10699749" cy="4610100"/>
          </a:xfrm>
        </p:spPr>
        <p:txBody>
          <a:bodyPr/>
          <a:lstStyle/>
          <a:p>
            <a:r>
              <a:rPr lang="en-GB" altLang="en-US">
                <a:ea typeface="ＭＳ Ｐゴシック" panose="020B0600070205080204" pitchFamily="34" charset="-128"/>
              </a:rPr>
              <a:t>Body text should be 16pt </a:t>
            </a:r>
          </a:p>
          <a:p>
            <a:r>
              <a:rPr lang="en-GB" altLang="en-US">
                <a:ea typeface="ＭＳ Ｐゴシック" panose="020B0600070205080204" pitchFamily="34" charset="-128"/>
              </a:rPr>
              <a:t>This slide shows how bullets should appear</a:t>
            </a:r>
          </a:p>
          <a:p>
            <a:pPr lvl="1"/>
            <a:r>
              <a:rPr lang="en-GB" altLang="en-US">
                <a:ea typeface="ＭＳ Ｐゴシック" panose="020B0600070205080204" pitchFamily="34" charset="-128"/>
              </a:rPr>
              <a:t>Second level bullet in 16pt</a:t>
            </a:r>
          </a:p>
          <a:p>
            <a:pPr lvl="2"/>
            <a:r>
              <a:rPr lang="en-GB" altLang="en-US">
                <a:ea typeface="ＭＳ Ｐゴシック" panose="020B0600070205080204" pitchFamily="34" charset="-128"/>
              </a:rPr>
              <a:t>Third level bullet in 16pt</a:t>
            </a:r>
          </a:p>
          <a:p>
            <a:r>
              <a:rPr lang="en-GB" altLang="en-US">
                <a:ea typeface="ＭＳ Ｐゴシック" panose="020B0600070205080204" pitchFamily="34" charset="-128"/>
              </a:rPr>
              <a:t>Text should always be in sentence case</a:t>
            </a:r>
          </a:p>
          <a:p>
            <a:r>
              <a:rPr lang="en-GB" altLang="en-US">
                <a:ea typeface="ＭＳ Ｐゴシック" panose="020B0600070205080204" pitchFamily="34" charset="-128"/>
              </a:rPr>
              <a:t>Sizes are set as default in this template</a:t>
            </a:r>
          </a:p>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41709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76" imgH="476" progId="TCLayout.ActiveDocument.1">
                  <p:embed/>
                </p:oleObj>
              </mc:Choice>
              <mc:Fallback>
                <p:oleObj name="think-cell Slide" r:id="rId3" imgW="476" imgH="476" progId="TCLayout.ActiveDocument.1">
                  <p:embed/>
                  <p:pic>
                    <p:nvPicPr>
                      <p:cNvPr id="4"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Agenda</a:t>
            </a:r>
          </a:p>
        </p:txBody>
      </p:sp>
      <p:sp>
        <p:nvSpPr>
          <p:cNvPr id="20" name="Content Placeholder 2"/>
          <p:cNvSpPr>
            <a:spLocks noGrp="1"/>
          </p:cNvSpPr>
          <p:nvPr>
            <p:ph idx="1"/>
          </p:nvPr>
        </p:nvSpPr>
        <p:spPr>
          <a:xfrm>
            <a:off x="1737133" y="1435101"/>
            <a:ext cx="7005678" cy="360363"/>
          </a:xfrm>
        </p:spPr>
        <p:txBody>
          <a:bodyPr/>
          <a:lstStyle>
            <a:lvl1pPr marL="0" indent="0">
              <a:buNone/>
              <a:defRPr/>
            </a:lvl1pPr>
          </a:lstStyle>
          <a:p>
            <a:pPr lvl="0"/>
            <a:r>
              <a:rPr lang="en-US" dirty="0"/>
              <a:t>Click to edit Master text styles</a:t>
            </a:r>
          </a:p>
        </p:txBody>
      </p:sp>
      <p:sp>
        <p:nvSpPr>
          <p:cNvPr id="21" name="Content Placeholder 2"/>
          <p:cNvSpPr>
            <a:spLocks noGrp="1"/>
          </p:cNvSpPr>
          <p:nvPr>
            <p:ph idx="10"/>
          </p:nvPr>
        </p:nvSpPr>
        <p:spPr>
          <a:xfrm>
            <a:off x="1737131" y="2166939"/>
            <a:ext cx="7005678" cy="360363"/>
          </a:xfrm>
        </p:spPr>
        <p:txBody>
          <a:bodyPr/>
          <a:lstStyle>
            <a:lvl1pPr marL="0" indent="0">
              <a:buNone/>
              <a:defRPr/>
            </a:lvl1pPr>
          </a:lstStyle>
          <a:p>
            <a:pPr lvl="0"/>
            <a:r>
              <a:rPr lang="en-US" dirty="0"/>
              <a:t>Click to edit Master text styles</a:t>
            </a:r>
          </a:p>
        </p:txBody>
      </p:sp>
      <p:sp>
        <p:nvSpPr>
          <p:cNvPr id="22" name="Content Placeholder 2"/>
          <p:cNvSpPr>
            <a:spLocks noGrp="1"/>
          </p:cNvSpPr>
          <p:nvPr>
            <p:ph idx="11"/>
          </p:nvPr>
        </p:nvSpPr>
        <p:spPr>
          <a:xfrm>
            <a:off x="1737130" y="2898777"/>
            <a:ext cx="7005678" cy="360363"/>
          </a:xfrm>
        </p:spPr>
        <p:txBody>
          <a:bodyPr/>
          <a:lstStyle>
            <a:lvl1pPr marL="0" indent="0">
              <a:buNone/>
              <a:defRPr/>
            </a:lvl1pPr>
          </a:lstStyle>
          <a:p>
            <a:pPr lvl="0"/>
            <a:r>
              <a:rPr lang="en-US" dirty="0"/>
              <a:t>Click to edit Master text styles</a:t>
            </a:r>
          </a:p>
        </p:txBody>
      </p:sp>
      <p:sp>
        <p:nvSpPr>
          <p:cNvPr id="23" name="Content Placeholder 2"/>
          <p:cNvSpPr>
            <a:spLocks noGrp="1"/>
          </p:cNvSpPr>
          <p:nvPr>
            <p:ph idx="12"/>
          </p:nvPr>
        </p:nvSpPr>
        <p:spPr>
          <a:xfrm>
            <a:off x="1737129" y="3626381"/>
            <a:ext cx="7005678" cy="360363"/>
          </a:xfrm>
        </p:spPr>
        <p:txBody>
          <a:bodyPr/>
          <a:lstStyle>
            <a:lvl1pPr marL="0" indent="0">
              <a:buNone/>
              <a:defRPr/>
            </a:lvl1pPr>
          </a:lstStyle>
          <a:p>
            <a:pPr lvl="0"/>
            <a:r>
              <a:rPr lang="en-US" dirty="0"/>
              <a:t>Click to edit Master text styles</a:t>
            </a:r>
          </a:p>
        </p:txBody>
      </p:sp>
      <p:sp>
        <p:nvSpPr>
          <p:cNvPr id="24" name="Content Placeholder 2"/>
          <p:cNvSpPr>
            <a:spLocks noGrp="1"/>
          </p:cNvSpPr>
          <p:nvPr>
            <p:ph idx="13"/>
          </p:nvPr>
        </p:nvSpPr>
        <p:spPr>
          <a:xfrm>
            <a:off x="1737128" y="4603751"/>
            <a:ext cx="7005678" cy="360363"/>
          </a:xfrm>
        </p:spPr>
        <p:txBody>
          <a:bodyPr/>
          <a:lstStyle>
            <a:lvl1pPr marL="0" indent="0">
              <a:buNone/>
              <a:defRPr/>
            </a:lvl1pPr>
          </a:lstStyle>
          <a:p>
            <a:pPr lvl="0"/>
            <a:r>
              <a:rPr lang="en-US" dirty="0"/>
              <a:t>Click to edit Master text styles</a:t>
            </a:r>
          </a:p>
        </p:txBody>
      </p:sp>
      <p:sp>
        <p:nvSpPr>
          <p:cNvPr id="25" name="Content Placeholder 2"/>
          <p:cNvSpPr>
            <a:spLocks noGrp="1"/>
          </p:cNvSpPr>
          <p:nvPr>
            <p:ph idx="14" hasCustomPrompt="1"/>
          </p:nvPr>
        </p:nvSpPr>
        <p:spPr>
          <a:xfrm>
            <a:off x="974971" y="1435101"/>
            <a:ext cx="480535" cy="360363"/>
          </a:xfrm>
          <a:solidFill>
            <a:schemeClr val="accent3"/>
          </a:solidFill>
        </p:spPr>
        <p:txBody>
          <a:bodyPr anchor="ctr"/>
          <a:lstStyle>
            <a:lvl1pPr marL="88900" indent="0" algn="ctr">
              <a:buNone/>
              <a:defRPr>
                <a:solidFill>
                  <a:schemeClr val="bg1"/>
                </a:solidFill>
              </a:defRPr>
            </a:lvl1pPr>
          </a:lstStyle>
          <a:p>
            <a:pPr lvl="0"/>
            <a:r>
              <a:rPr lang="en-US" dirty="0"/>
              <a:t>1</a:t>
            </a:r>
          </a:p>
        </p:txBody>
      </p:sp>
      <p:sp>
        <p:nvSpPr>
          <p:cNvPr id="26" name="Content Placeholder 2"/>
          <p:cNvSpPr>
            <a:spLocks noGrp="1"/>
          </p:cNvSpPr>
          <p:nvPr>
            <p:ph idx="15" hasCustomPrompt="1"/>
          </p:nvPr>
        </p:nvSpPr>
        <p:spPr>
          <a:xfrm>
            <a:off x="974971" y="2166938"/>
            <a:ext cx="480535" cy="360363"/>
          </a:xfrm>
          <a:solidFill>
            <a:schemeClr val="accent1"/>
          </a:solidFill>
        </p:spPr>
        <p:txBody>
          <a:bodyPr anchor="ctr"/>
          <a:lstStyle>
            <a:lvl1pPr marL="88900" indent="0" algn="ctr">
              <a:buNone/>
              <a:defRPr>
                <a:solidFill>
                  <a:schemeClr val="bg1"/>
                </a:solidFill>
              </a:defRPr>
            </a:lvl1pPr>
          </a:lstStyle>
          <a:p>
            <a:pPr lvl="0"/>
            <a:r>
              <a:rPr lang="en-US" dirty="0"/>
              <a:t>2</a:t>
            </a:r>
          </a:p>
        </p:txBody>
      </p:sp>
      <p:sp>
        <p:nvSpPr>
          <p:cNvPr id="27" name="Content Placeholder 2"/>
          <p:cNvSpPr>
            <a:spLocks noGrp="1"/>
          </p:cNvSpPr>
          <p:nvPr>
            <p:ph idx="16" hasCustomPrompt="1"/>
          </p:nvPr>
        </p:nvSpPr>
        <p:spPr>
          <a:xfrm>
            <a:off x="974969" y="2898777"/>
            <a:ext cx="480535" cy="360363"/>
          </a:xfrm>
          <a:solidFill>
            <a:schemeClr val="accent1"/>
          </a:solidFill>
        </p:spPr>
        <p:txBody>
          <a:bodyPr anchor="ctr"/>
          <a:lstStyle>
            <a:lvl1pPr marL="88900" indent="0" algn="ctr">
              <a:buNone/>
              <a:defRPr>
                <a:solidFill>
                  <a:schemeClr val="bg1"/>
                </a:solidFill>
              </a:defRPr>
            </a:lvl1pPr>
          </a:lstStyle>
          <a:p>
            <a:pPr lvl="0"/>
            <a:r>
              <a:rPr lang="en-US" dirty="0"/>
              <a:t>3</a:t>
            </a:r>
          </a:p>
        </p:txBody>
      </p:sp>
      <p:sp>
        <p:nvSpPr>
          <p:cNvPr id="28" name="Content Placeholder 2"/>
          <p:cNvSpPr>
            <a:spLocks noGrp="1"/>
          </p:cNvSpPr>
          <p:nvPr>
            <p:ph idx="17" hasCustomPrompt="1"/>
          </p:nvPr>
        </p:nvSpPr>
        <p:spPr>
          <a:xfrm>
            <a:off x="974968" y="3626380"/>
            <a:ext cx="480535" cy="360363"/>
          </a:xfrm>
          <a:solidFill>
            <a:schemeClr val="accent1"/>
          </a:solidFill>
        </p:spPr>
        <p:txBody>
          <a:bodyPr anchor="ctr"/>
          <a:lstStyle>
            <a:lvl1pPr marL="88900" indent="0" algn="ctr">
              <a:buNone/>
              <a:defRPr>
                <a:solidFill>
                  <a:schemeClr val="bg1"/>
                </a:solidFill>
              </a:defRPr>
            </a:lvl1pPr>
          </a:lstStyle>
          <a:p>
            <a:pPr lvl="0"/>
            <a:r>
              <a:rPr lang="en-US" dirty="0"/>
              <a:t>4</a:t>
            </a:r>
          </a:p>
        </p:txBody>
      </p:sp>
      <p:sp>
        <p:nvSpPr>
          <p:cNvPr id="29" name="Content Placeholder 2"/>
          <p:cNvSpPr>
            <a:spLocks noGrp="1"/>
          </p:cNvSpPr>
          <p:nvPr>
            <p:ph idx="18" hasCustomPrompt="1"/>
          </p:nvPr>
        </p:nvSpPr>
        <p:spPr>
          <a:xfrm>
            <a:off x="974967" y="4603750"/>
            <a:ext cx="480535" cy="360363"/>
          </a:xfrm>
          <a:solidFill>
            <a:schemeClr val="accent1"/>
          </a:solidFill>
        </p:spPr>
        <p:txBody>
          <a:bodyPr anchor="ctr"/>
          <a:lstStyle>
            <a:lvl1pPr marL="88900" indent="0" algn="ctr">
              <a:buNone/>
              <a:defRPr>
                <a:solidFill>
                  <a:schemeClr val="bg1"/>
                </a:solidFill>
              </a:defRPr>
            </a:lvl1pPr>
          </a:lstStyle>
          <a:p>
            <a:pPr lvl="0"/>
            <a:r>
              <a:rPr lang="en-US" dirty="0"/>
              <a:t>A</a:t>
            </a:r>
          </a:p>
        </p:txBody>
      </p:sp>
    </p:spTree>
    <p:extLst>
      <p:ext uri="{BB962C8B-B14F-4D97-AF65-F5344CB8AC3E}">
        <p14:creationId xmlns:p14="http://schemas.microsoft.com/office/powerpoint/2010/main" val="2436381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ndard page">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0A9E13B-9C13-4971-97FA-75AA68C2948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idx="1"/>
          </p:nvPr>
        </p:nvSpPr>
        <p:spPr>
          <a:xfrm>
            <a:off x="747184" y="1252538"/>
            <a:ext cx="10699749"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Tree>
    <p:extLst>
      <p:ext uri="{BB962C8B-B14F-4D97-AF65-F5344CB8AC3E}">
        <p14:creationId xmlns:p14="http://schemas.microsoft.com/office/powerpoint/2010/main" val="2985195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0738A7FA-525D-469E-BFB5-ED1331124B94}"/>
              </a:ext>
            </a:extLst>
          </p:cNvPr>
          <p:cNvSpPr/>
          <p:nvPr userDrawn="1"/>
        </p:nvSpPr>
        <p:spPr>
          <a:xfrm>
            <a:off x="334962" y="996617"/>
            <a:ext cx="11522075" cy="5341817"/>
          </a:xfrm>
          <a:prstGeom prst="rect">
            <a:avLst/>
          </a:prstGeom>
          <a:solidFill>
            <a:srgbClr val="68478D"/>
          </a:solidFill>
          <a:ln w="12700">
            <a:miter lim="400000"/>
          </a:ln>
        </p:spPr>
        <p:txBody>
          <a:bodyPr lIns="45719" rIns="45719" anchor="ctr"/>
          <a:lstStyle/>
          <a:p>
            <a:pPr algn="ctr">
              <a:defRPr>
                <a:solidFill>
                  <a:srgbClr val="FFFFFF"/>
                </a:solidFill>
              </a:defRPr>
            </a:pPr>
            <a:endParaRPr i="1" dirty="0"/>
          </a:p>
        </p:txBody>
      </p:sp>
      <p:graphicFrame>
        <p:nvGraphicFramePr>
          <p:cNvPr id="4" name="Object 6"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B1DCC3CF-664F-4FB5-8995-58DFF1C73CF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1" i="0" baseline="0" dirty="0">
              <a:latin typeface="Calibri" panose="020F0502020204030204" pitchFamily="34" charset="0"/>
              <a:ea typeface="+mj-ea"/>
              <a:cs typeface="+mj-cs"/>
              <a:sym typeface="Calibri" panose="020F0502020204030204" pitchFamily="34" charset="0"/>
            </a:endParaRPr>
          </a:p>
        </p:txBody>
      </p:sp>
      <p:sp>
        <p:nvSpPr>
          <p:cNvPr id="129030" name="Title Placeholder 1"/>
          <p:cNvSpPr>
            <a:spLocks noGrp="1"/>
          </p:cNvSpPr>
          <p:nvPr>
            <p:ph type="ctrTitle"/>
          </p:nvPr>
        </p:nvSpPr>
        <p:spPr>
          <a:xfrm>
            <a:off x="1809751" y="2760133"/>
            <a:ext cx="9063567" cy="660930"/>
          </a:xfrm>
          <a:prstGeom prst="rect">
            <a:avLst/>
          </a:prstGeom>
        </p:spPr>
        <p:txBody>
          <a:bodyPr anchor="b">
            <a:noAutofit/>
          </a:bodyPr>
          <a:lstStyle>
            <a:lvl1pPr>
              <a:defRPr sz="3600" b="1">
                <a:solidFill>
                  <a:schemeClr val="bg1"/>
                </a:solidFill>
                <a:latin typeface="Gotham Bold"/>
              </a:defRPr>
            </a:lvl1pPr>
          </a:lstStyle>
          <a:p>
            <a:r>
              <a:rPr lang="en-GB" dirty="0"/>
              <a:t>Click to edit Master title style</a:t>
            </a:r>
          </a:p>
        </p:txBody>
      </p:sp>
      <p:sp>
        <p:nvSpPr>
          <p:cNvPr id="129031" name="Text Placeholder 2"/>
          <p:cNvSpPr>
            <a:spLocks noGrp="1"/>
          </p:cNvSpPr>
          <p:nvPr>
            <p:ph type="subTitle" idx="1"/>
          </p:nvPr>
        </p:nvSpPr>
        <p:spPr>
          <a:xfrm>
            <a:off x="1809751" y="3482977"/>
            <a:ext cx="9078383" cy="879475"/>
          </a:xfrm>
        </p:spPr>
        <p:txBody>
          <a:bodyPr>
            <a:normAutofit/>
          </a:bodyPr>
          <a:lstStyle>
            <a:lvl1pPr marL="0" indent="0">
              <a:buFont typeface="Mary Ann" pitchFamily="50" charset="0"/>
              <a:buNone/>
              <a:defRPr sz="2800">
                <a:solidFill>
                  <a:schemeClr val="bg1"/>
                </a:solidFill>
                <a:latin typeface="Gotham Bold"/>
              </a:defRPr>
            </a:lvl1pPr>
          </a:lstStyle>
          <a:p>
            <a:r>
              <a:rPr lang="en-GB" dirty="0"/>
              <a:t>Click to edit Master subtitle style</a:t>
            </a:r>
          </a:p>
        </p:txBody>
      </p:sp>
    </p:spTree>
    <p:extLst>
      <p:ext uri="{BB962C8B-B14F-4D97-AF65-F5344CB8AC3E}">
        <p14:creationId xmlns:p14="http://schemas.microsoft.com/office/powerpoint/2010/main" val="2110673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099E0A4-3B59-4BDB-A6F6-FAD6AB85FCB9}"/>
              </a:ext>
            </a:extLst>
          </p:cNvPr>
          <p:cNvGraphicFramePr>
            <a:graphicFrameLocks noChangeAspect="1"/>
          </p:cNvGraphicFramePr>
          <p:nvPr userDrawn="1">
            <p:custDataLst>
              <p:tags r:id="rId1"/>
            </p:custDataLst>
            <p:extLst>
              <p:ext uri="{D42A27DB-BD31-4B8C-83A1-F6EECF244321}">
                <p14:modId xmlns:p14="http://schemas.microsoft.com/office/powerpoint/2010/main" val="724417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F099E0A4-3B59-4BDB-A6F6-FAD6AB85FC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F13287C-49F8-4BC6-BB58-DD61E0F449E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Segoe UI Semilight" panose="020B0402040204020203" pitchFamily="34" charset="0"/>
              <a:ea typeface="+mj-ea"/>
              <a:cs typeface="Segoe UI Semilight" panose="020B0402040204020203" pitchFamily="34" charset="0"/>
              <a:sym typeface="Segoe UI Semilight" panose="020B0402040204020203" pitchFamily="34" charset="0"/>
            </a:endParaRPr>
          </a:p>
        </p:txBody>
      </p:sp>
      <p:sp>
        <p:nvSpPr>
          <p:cNvPr id="3" name="Content Placeholder 2">
            <a:extLst>
              <a:ext uri="{FF2B5EF4-FFF2-40B4-BE49-F238E27FC236}">
                <a16:creationId xmlns:a16="http://schemas.microsoft.com/office/drawing/2014/main" id="{9E02FA92-BADB-4232-8040-F74900B832F4}"/>
              </a:ext>
            </a:extLst>
          </p:cNvPr>
          <p:cNvSpPr>
            <a:spLocks noGrp="1"/>
          </p:cNvSpPr>
          <p:nvPr>
            <p:ph idx="1"/>
          </p:nvPr>
        </p:nvSpPr>
        <p:spPr>
          <a:xfrm>
            <a:off x="6096000" y="1341438"/>
            <a:ext cx="5761037" cy="4932362"/>
          </a:xfrm>
        </p:spPr>
        <p:txBody>
          <a:bodyPr/>
          <a:lstStyle>
            <a:lvl1pPr marL="269875" indent="-269875">
              <a:defRPr sz="1600">
                <a:solidFill>
                  <a:schemeClr val="tx1">
                    <a:lumMod val="65000"/>
                    <a:lumOff val="35000"/>
                  </a:schemeClr>
                </a:solidFill>
                <a:latin typeface="Segoe UI Light" panose="020B0502040204020203" pitchFamily="34" charset="0"/>
                <a:cs typeface="Segoe UI Light" panose="020B0502040204020203" pitchFamily="34" charset="0"/>
              </a:defRPr>
            </a:lvl1pPr>
            <a:lvl2pPr marL="715963" indent="-268288">
              <a:buFont typeface="Courier New" panose="02070309020205020404" pitchFamily="49" charset="0"/>
              <a:buChar char="o"/>
              <a:defRPr sz="1600">
                <a:solidFill>
                  <a:schemeClr val="tx1">
                    <a:lumMod val="65000"/>
                    <a:lumOff val="35000"/>
                  </a:schemeClr>
                </a:solidFill>
                <a:latin typeface="Segoe UI Light" panose="020B0502040204020203" pitchFamily="34" charset="0"/>
                <a:cs typeface="Segoe UI Light" panose="020B0502040204020203" pitchFamily="34" charset="0"/>
              </a:defRPr>
            </a:lvl2pPr>
            <a:lvl3pPr>
              <a:defRPr sz="1600">
                <a:solidFill>
                  <a:schemeClr val="tx1">
                    <a:lumMod val="65000"/>
                    <a:lumOff val="35000"/>
                  </a:schemeClr>
                </a:solidFill>
                <a:latin typeface="Segoe UI Light" panose="020B0502040204020203" pitchFamily="34" charset="0"/>
                <a:cs typeface="Segoe UI Light" panose="020B0502040204020203" pitchFamily="34" charset="0"/>
              </a:defRPr>
            </a:lvl3pPr>
            <a:lvl4pPr>
              <a:defRPr sz="1400">
                <a:solidFill>
                  <a:schemeClr val="tx1">
                    <a:lumMod val="65000"/>
                    <a:lumOff val="35000"/>
                  </a:schemeClr>
                </a:solidFill>
                <a:latin typeface="Segoe UI Light" panose="020B0502040204020203" pitchFamily="34" charset="0"/>
                <a:cs typeface="Segoe UI Light" panose="020B0502040204020203" pitchFamily="34" charset="0"/>
              </a:defRPr>
            </a:lvl4pPr>
            <a:lvl5pPr>
              <a:defRPr sz="1400">
                <a:solidFill>
                  <a:schemeClr val="tx1">
                    <a:lumMod val="65000"/>
                    <a:lumOff val="35000"/>
                  </a:schemeClr>
                </a:solidFill>
                <a:latin typeface="Segoe UI Light" panose="020B0502040204020203" pitchFamily="34" charset="0"/>
                <a:cs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F1B7AE7-9F49-4FB3-AB21-53DB319A09FA}"/>
              </a:ext>
            </a:extLst>
          </p:cNvPr>
          <p:cNvSpPr>
            <a:spLocks noGrp="1"/>
          </p:cNvSpPr>
          <p:nvPr>
            <p:ph type="title"/>
          </p:nvPr>
        </p:nvSpPr>
        <p:spPr>
          <a:xfrm>
            <a:off x="371474" y="136525"/>
            <a:ext cx="11485563" cy="832305"/>
          </a:xfrm>
        </p:spPr>
        <p:txBody>
          <a:bodyPr>
            <a:normAutofit/>
          </a:bodyPr>
          <a:lstStyle>
            <a:lvl1pPr>
              <a:defRPr sz="2800" b="1">
                <a:solidFill>
                  <a:schemeClr val="bg1"/>
                </a:solidFill>
                <a:latin typeface="Segoe UI Semilight" panose="020B0402040204020203" pitchFamily="34" charset="0"/>
                <a:cs typeface="Segoe UI Semilight" panose="020B0402040204020203" pitchFamily="34" charset="0"/>
              </a:defRPr>
            </a:lvl1pPr>
          </a:lstStyle>
          <a:p>
            <a:r>
              <a:rPr lang="en-US" dirty="0"/>
              <a:t>Click to edit Master title style</a:t>
            </a:r>
            <a:endParaRPr lang="en-GB" dirty="0"/>
          </a:p>
        </p:txBody>
      </p:sp>
      <p:sp>
        <p:nvSpPr>
          <p:cNvPr id="10" name="Rectangle 7">
            <a:extLst>
              <a:ext uri="{FF2B5EF4-FFF2-40B4-BE49-F238E27FC236}">
                <a16:creationId xmlns:a16="http://schemas.microsoft.com/office/drawing/2014/main" id="{FF248180-2E87-463A-A704-A3178CCB5F12}"/>
              </a:ext>
            </a:extLst>
          </p:cNvPr>
          <p:cNvSpPr/>
          <p:nvPr userDrawn="1"/>
        </p:nvSpPr>
        <p:spPr>
          <a:xfrm>
            <a:off x="0" y="0"/>
            <a:ext cx="12191999" cy="1099457"/>
          </a:xfrm>
          <a:prstGeom prst="rect">
            <a:avLst/>
          </a:prstGeom>
          <a:solidFill>
            <a:srgbClr val="68478D"/>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78740517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099E0A4-3B59-4BDB-A6F6-FAD6AB85FCB9}"/>
              </a:ext>
            </a:extLst>
          </p:cNvPr>
          <p:cNvGraphicFramePr>
            <a:graphicFrameLocks noChangeAspect="1"/>
          </p:cNvGraphicFramePr>
          <p:nvPr userDrawn="1">
            <p:custDataLst>
              <p:tags r:id="rId1"/>
            </p:custDataLst>
            <p:extLst>
              <p:ext uri="{D42A27DB-BD31-4B8C-83A1-F6EECF244321}">
                <p14:modId xmlns:p14="http://schemas.microsoft.com/office/powerpoint/2010/main" val="38301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F099E0A4-3B59-4BDB-A6F6-FAD6AB85FC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F13287C-49F8-4BC6-BB58-DD61E0F449E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Segoe UI Semilight" panose="020B0402040204020203" pitchFamily="34" charset="0"/>
              <a:ea typeface="+mj-ea"/>
              <a:cs typeface="Segoe UI Semilight" panose="020B0402040204020203" pitchFamily="34" charset="0"/>
              <a:sym typeface="Segoe UI Semilight" panose="020B0402040204020203" pitchFamily="34" charset="0"/>
            </a:endParaRPr>
          </a:p>
        </p:txBody>
      </p:sp>
      <p:sp>
        <p:nvSpPr>
          <p:cNvPr id="3" name="Content Placeholder 2">
            <a:extLst>
              <a:ext uri="{FF2B5EF4-FFF2-40B4-BE49-F238E27FC236}">
                <a16:creationId xmlns:a16="http://schemas.microsoft.com/office/drawing/2014/main" id="{9E02FA92-BADB-4232-8040-F74900B832F4}"/>
              </a:ext>
            </a:extLst>
          </p:cNvPr>
          <p:cNvSpPr>
            <a:spLocks noGrp="1"/>
          </p:cNvSpPr>
          <p:nvPr>
            <p:ph idx="1"/>
          </p:nvPr>
        </p:nvSpPr>
        <p:spPr>
          <a:xfrm>
            <a:off x="6096000" y="1341438"/>
            <a:ext cx="5761037" cy="4932362"/>
          </a:xfrm>
        </p:spPr>
        <p:txBody>
          <a:bodyPr/>
          <a:lstStyle>
            <a:lvl1pPr marL="269875" indent="-269875">
              <a:defRPr sz="1600">
                <a:solidFill>
                  <a:schemeClr val="tx1">
                    <a:lumMod val="65000"/>
                    <a:lumOff val="35000"/>
                  </a:schemeClr>
                </a:solidFill>
                <a:latin typeface="Segoe UI Light" panose="020B0502040204020203" pitchFamily="34" charset="0"/>
                <a:cs typeface="Segoe UI Light" panose="020B0502040204020203" pitchFamily="34" charset="0"/>
              </a:defRPr>
            </a:lvl1pPr>
            <a:lvl2pPr marL="715963" indent="-268288">
              <a:buFont typeface="Courier New" panose="02070309020205020404" pitchFamily="49" charset="0"/>
              <a:buChar char="o"/>
              <a:defRPr sz="1600">
                <a:solidFill>
                  <a:schemeClr val="tx1">
                    <a:lumMod val="65000"/>
                    <a:lumOff val="35000"/>
                  </a:schemeClr>
                </a:solidFill>
                <a:latin typeface="Segoe UI Light" panose="020B0502040204020203" pitchFamily="34" charset="0"/>
                <a:cs typeface="Segoe UI Light" panose="020B0502040204020203" pitchFamily="34" charset="0"/>
              </a:defRPr>
            </a:lvl2pPr>
            <a:lvl3pPr>
              <a:defRPr sz="1600">
                <a:solidFill>
                  <a:schemeClr val="tx1">
                    <a:lumMod val="65000"/>
                    <a:lumOff val="35000"/>
                  </a:schemeClr>
                </a:solidFill>
                <a:latin typeface="Segoe UI Light" panose="020B0502040204020203" pitchFamily="34" charset="0"/>
                <a:cs typeface="Segoe UI Light" panose="020B0502040204020203" pitchFamily="34" charset="0"/>
              </a:defRPr>
            </a:lvl3pPr>
            <a:lvl4pPr>
              <a:defRPr sz="1400">
                <a:solidFill>
                  <a:schemeClr val="tx1">
                    <a:lumMod val="65000"/>
                    <a:lumOff val="35000"/>
                  </a:schemeClr>
                </a:solidFill>
                <a:latin typeface="Segoe UI Light" panose="020B0502040204020203" pitchFamily="34" charset="0"/>
                <a:cs typeface="Segoe UI Light" panose="020B0502040204020203" pitchFamily="34" charset="0"/>
              </a:defRPr>
            </a:lvl4pPr>
            <a:lvl5pPr>
              <a:defRPr sz="1400">
                <a:solidFill>
                  <a:schemeClr val="tx1">
                    <a:lumMod val="65000"/>
                    <a:lumOff val="35000"/>
                  </a:schemeClr>
                </a:solidFill>
                <a:latin typeface="Segoe UI Light" panose="020B0502040204020203" pitchFamily="34" charset="0"/>
                <a:cs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F1B7AE7-9F49-4FB3-AB21-53DB319A09FA}"/>
              </a:ext>
            </a:extLst>
          </p:cNvPr>
          <p:cNvSpPr>
            <a:spLocks noGrp="1"/>
          </p:cNvSpPr>
          <p:nvPr>
            <p:ph type="title"/>
          </p:nvPr>
        </p:nvSpPr>
        <p:spPr>
          <a:xfrm>
            <a:off x="371474" y="136525"/>
            <a:ext cx="11485563" cy="832305"/>
          </a:xfrm>
        </p:spPr>
        <p:txBody>
          <a:bodyPr>
            <a:normAutofit/>
          </a:bodyPr>
          <a:lstStyle>
            <a:lvl1pPr>
              <a:defRPr sz="2800" b="1">
                <a:solidFill>
                  <a:schemeClr val="bg1"/>
                </a:solidFill>
                <a:latin typeface="Segoe UI Semilight" panose="020B0402040204020203" pitchFamily="34" charset="0"/>
                <a:cs typeface="Segoe UI Semilight" panose="020B0402040204020203" pitchFamily="34" charset="0"/>
              </a:defRPr>
            </a:lvl1pPr>
          </a:lstStyle>
          <a:p>
            <a:r>
              <a:rPr lang="en-US" dirty="0"/>
              <a:t>Click to edit Master title style</a:t>
            </a:r>
            <a:endParaRPr lang="en-GB" dirty="0"/>
          </a:p>
        </p:txBody>
      </p:sp>
      <p:sp>
        <p:nvSpPr>
          <p:cNvPr id="10" name="Rectangle 7">
            <a:extLst>
              <a:ext uri="{FF2B5EF4-FFF2-40B4-BE49-F238E27FC236}">
                <a16:creationId xmlns:a16="http://schemas.microsoft.com/office/drawing/2014/main" id="{FF248180-2E87-463A-A704-A3178CCB5F12}"/>
              </a:ext>
            </a:extLst>
          </p:cNvPr>
          <p:cNvSpPr/>
          <p:nvPr userDrawn="1"/>
        </p:nvSpPr>
        <p:spPr>
          <a:xfrm>
            <a:off x="0" y="0"/>
            <a:ext cx="12191999" cy="1099457"/>
          </a:xfrm>
          <a:prstGeom prst="rect">
            <a:avLst/>
          </a:prstGeom>
          <a:solidFill>
            <a:srgbClr val="68478D"/>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2942347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xec summary">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1037237550"/>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9DCBB135-2997-4ECD-9C56-AB8323494D5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Executive Summary</a:t>
            </a:r>
          </a:p>
        </p:txBody>
      </p:sp>
      <p:sp>
        <p:nvSpPr>
          <p:cNvPr id="8" name="Rectangle 11"/>
          <p:cNvSpPr>
            <a:spLocks noGrp="1"/>
          </p:cNvSpPr>
          <p:nvPr>
            <p:ph idx="1"/>
          </p:nvPr>
        </p:nvSpPr>
        <p:spPr>
          <a:xfrm>
            <a:off x="747184" y="1252538"/>
            <a:ext cx="10699749" cy="4610100"/>
          </a:xfrm>
        </p:spPr>
        <p:txBody>
          <a:bodyPr/>
          <a:lstStyle/>
          <a:p>
            <a:r>
              <a:rPr lang="en-GB" altLang="en-US">
                <a:ea typeface="ＭＳ Ｐゴシック" panose="020B0600070205080204" pitchFamily="34" charset="-128"/>
              </a:rPr>
              <a:t>Body text should be 16pt </a:t>
            </a:r>
          </a:p>
          <a:p>
            <a:r>
              <a:rPr lang="en-GB" altLang="en-US">
                <a:ea typeface="ＭＳ Ｐゴシック" panose="020B0600070205080204" pitchFamily="34" charset="-128"/>
              </a:rPr>
              <a:t>This slide shows how bullets should appear</a:t>
            </a:r>
          </a:p>
          <a:p>
            <a:pPr lvl="1"/>
            <a:r>
              <a:rPr lang="en-GB" altLang="en-US">
                <a:ea typeface="ＭＳ Ｐゴシック" panose="020B0600070205080204" pitchFamily="34" charset="-128"/>
              </a:rPr>
              <a:t>Second level bullet in 16pt</a:t>
            </a:r>
          </a:p>
          <a:p>
            <a:pPr lvl="2"/>
            <a:r>
              <a:rPr lang="en-GB" altLang="en-US">
                <a:ea typeface="ＭＳ Ｐゴシック" panose="020B0600070205080204" pitchFamily="34" charset="-128"/>
              </a:rPr>
              <a:t>Third level bullet in 16pt</a:t>
            </a:r>
          </a:p>
          <a:p>
            <a:r>
              <a:rPr lang="en-GB" altLang="en-US">
                <a:ea typeface="ＭＳ Ｐゴシック" panose="020B0600070205080204" pitchFamily="34" charset="-128"/>
              </a:rPr>
              <a:t>Text should always be in sentence case</a:t>
            </a:r>
          </a:p>
          <a:p>
            <a:r>
              <a:rPr lang="en-GB" altLang="en-US">
                <a:ea typeface="ＭＳ Ｐゴシック" panose="020B0600070205080204" pitchFamily="34" charset="-128"/>
              </a:rPr>
              <a:t>Sizes are set as default in this template</a:t>
            </a:r>
          </a:p>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57249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4002595624"/>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76" imgH="476" progId="TCLayout.ActiveDocument.1">
                  <p:embed/>
                </p:oleObj>
              </mc:Choice>
              <mc:Fallback>
                <p:oleObj name="think-cell Slide" r:id="rId3" imgW="476" imgH="476" progId="TCLayout.ActiveDocument.1">
                  <p:embed/>
                  <p:pic>
                    <p:nvPicPr>
                      <p:cNvPr id="4"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Agenda</a:t>
            </a:r>
          </a:p>
        </p:txBody>
      </p:sp>
      <p:sp>
        <p:nvSpPr>
          <p:cNvPr id="20" name="Content Placeholder 2"/>
          <p:cNvSpPr>
            <a:spLocks noGrp="1"/>
          </p:cNvSpPr>
          <p:nvPr>
            <p:ph idx="1"/>
          </p:nvPr>
        </p:nvSpPr>
        <p:spPr>
          <a:xfrm>
            <a:off x="1737133" y="1435101"/>
            <a:ext cx="7005678" cy="360363"/>
          </a:xfrm>
        </p:spPr>
        <p:txBody>
          <a:bodyPr/>
          <a:lstStyle>
            <a:lvl1pPr marL="0" indent="0">
              <a:buNone/>
              <a:defRPr/>
            </a:lvl1pPr>
          </a:lstStyle>
          <a:p>
            <a:pPr lvl="0"/>
            <a:r>
              <a:rPr lang="en-US" dirty="0"/>
              <a:t>Click to edit Master text styles</a:t>
            </a:r>
          </a:p>
        </p:txBody>
      </p:sp>
      <p:sp>
        <p:nvSpPr>
          <p:cNvPr id="21" name="Content Placeholder 2"/>
          <p:cNvSpPr>
            <a:spLocks noGrp="1"/>
          </p:cNvSpPr>
          <p:nvPr>
            <p:ph idx="10"/>
          </p:nvPr>
        </p:nvSpPr>
        <p:spPr>
          <a:xfrm>
            <a:off x="1737131" y="2166939"/>
            <a:ext cx="7005678" cy="360363"/>
          </a:xfrm>
        </p:spPr>
        <p:txBody>
          <a:bodyPr/>
          <a:lstStyle>
            <a:lvl1pPr marL="0" indent="0">
              <a:buNone/>
              <a:defRPr/>
            </a:lvl1pPr>
          </a:lstStyle>
          <a:p>
            <a:pPr lvl="0"/>
            <a:r>
              <a:rPr lang="en-US" dirty="0"/>
              <a:t>Click to edit Master text styles</a:t>
            </a:r>
          </a:p>
        </p:txBody>
      </p:sp>
      <p:sp>
        <p:nvSpPr>
          <p:cNvPr id="22" name="Content Placeholder 2"/>
          <p:cNvSpPr>
            <a:spLocks noGrp="1"/>
          </p:cNvSpPr>
          <p:nvPr>
            <p:ph idx="11"/>
          </p:nvPr>
        </p:nvSpPr>
        <p:spPr>
          <a:xfrm>
            <a:off x="1737130" y="2898777"/>
            <a:ext cx="7005678" cy="360363"/>
          </a:xfrm>
        </p:spPr>
        <p:txBody>
          <a:bodyPr/>
          <a:lstStyle>
            <a:lvl1pPr marL="0" indent="0">
              <a:buNone/>
              <a:defRPr/>
            </a:lvl1pPr>
          </a:lstStyle>
          <a:p>
            <a:pPr lvl="0"/>
            <a:r>
              <a:rPr lang="en-US" dirty="0"/>
              <a:t>Click to edit Master text styles</a:t>
            </a:r>
          </a:p>
        </p:txBody>
      </p:sp>
      <p:sp>
        <p:nvSpPr>
          <p:cNvPr id="23" name="Content Placeholder 2"/>
          <p:cNvSpPr>
            <a:spLocks noGrp="1"/>
          </p:cNvSpPr>
          <p:nvPr>
            <p:ph idx="12"/>
          </p:nvPr>
        </p:nvSpPr>
        <p:spPr>
          <a:xfrm>
            <a:off x="1737129" y="3626381"/>
            <a:ext cx="7005678" cy="360363"/>
          </a:xfrm>
        </p:spPr>
        <p:txBody>
          <a:bodyPr/>
          <a:lstStyle>
            <a:lvl1pPr marL="0" indent="0">
              <a:buNone/>
              <a:defRPr/>
            </a:lvl1pPr>
          </a:lstStyle>
          <a:p>
            <a:pPr lvl="0"/>
            <a:r>
              <a:rPr lang="en-US" dirty="0"/>
              <a:t>Click to edit Master text styles</a:t>
            </a:r>
          </a:p>
        </p:txBody>
      </p:sp>
      <p:sp>
        <p:nvSpPr>
          <p:cNvPr id="24" name="Content Placeholder 2"/>
          <p:cNvSpPr>
            <a:spLocks noGrp="1"/>
          </p:cNvSpPr>
          <p:nvPr>
            <p:ph idx="13"/>
          </p:nvPr>
        </p:nvSpPr>
        <p:spPr>
          <a:xfrm>
            <a:off x="1737128" y="4603751"/>
            <a:ext cx="7005678" cy="360363"/>
          </a:xfrm>
        </p:spPr>
        <p:txBody>
          <a:bodyPr/>
          <a:lstStyle>
            <a:lvl1pPr marL="0" indent="0">
              <a:buNone/>
              <a:defRPr/>
            </a:lvl1pPr>
          </a:lstStyle>
          <a:p>
            <a:pPr lvl="0"/>
            <a:r>
              <a:rPr lang="en-US" dirty="0"/>
              <a:t>Click to edit Master text styles</a:t>
            </a:r>
          </a:p>
        </p:txBody>
      </p:sp>
      <p:sp>
        <p:nvSpPr>
          <p:cNvPr id="25" name="Content Placeholder 2"/>
          <p:cNvSpPr>
            <a:spLocks noGrp="1"/>
          </p:cNvSpPr>
          <p:nvPr>
            <p:ph idx="14" hasCustomPrompt="1"/>
          </p:nvPr>
        </p:nvSpPr>
        <p:spPr>
          <a:xfrm>
            <a:off x="974971" y="1435101"/>
            <a:ext cx="480535" cy="360363"/>
          </a:xfrm>
          <a:solidFill>
            <a:schemeClr val="accent3"/>
          </a:solidFill>
        </p:spPr>
        <p:txBody>
          <a:bodyPr anchor="ctr"/>
          <a:lstStyle>
            <a:lvl1pPr marL="88900" indent="0" algn="ctr">
              <a:buNone/>
              <a:defRPr>
                <a:solidFill>
                  <a:schemeClr val="bg1"/>
                </a:solidFill>
              </a:defRPr>
            </a:lvl1pPr>
          </a:lstStyle>
          <a:p>
            <a:pPr lvl="0"/>
            <a:r>
              <a:rPr lang="en-US" dirty="0"/>
              <a:t>1</a:t>
            </a:r>
          </a:p>
        </p:txBody>
      </p:sp>
      <p:sp>
        <p:nvSpPr>
          <p:cNvPr id="26" name="Content Placeholder 2"/>
          <p:cNvSpPr>
            <a:spLocks noGrp="1"/>
          </p:cNvSpPr>
          <p:nvPr>
            <p:ph idx="15" hasCustomPrompt="1"/>
          </p:nvPr>
        </p:nvSpPr>
        <p:spPr>
          <a:xfrm>
            <a:off x="974971" y="2166938"/>
            <a:ext cx="480535" cy="360363"/>
          </a:xfrm>
          <a:solidFill>
            <a:schemeClr val="accent1"/>
          </a:solidFill>
        </p:spPr>
        <p:txBody>
          <a:bodyPr anchor="ctr"/>
          <a:lstStyle>
            <a:lvl1pPr marL="88900" indent="0" algn="ctr">
              <a:buNone/>
              <a:defRPr>
                <a:solidFill>
                  <a:schemeClr val="bg1"/>
                </a:solidFill>
              </a:defRPr>
            </a:lvl1pPr>
          </a:lstStyle>
          <a:p>
            <a:pPr lvl="0"/>
            <a:r>
              <a:rPr lang="en-US" dirty="0"/>
              <a:t>2</a:t>
            </a:r>
          </a:p>
        </p:txBody>
      </p:sp>
      <p:sp>
        <p:nvSpPr>
          <p:cNvPr id="27" name="Content Placeholder 2"/>
          <p:cNvSpPr>
            <a:spLocks noGrp="1"/>
          </p:cNvSpPr>
          <p:nvPr>
            <p:ph idx="16" hasCustomPrompt="1"/>
          </p:nvPr>
        </p:nvSpPr>
        <p:spPr>
          <a:xfrm>
            <a:off x="974969" y="2898777"/>
            <a:ext cx="480535" cy="360363"/>
          </a:xfrm>
          <a:solidFill>
            <a:schemeClr val="accent1"/>
          </a:solidFill>
        </p:spPr>
        <p:txBody>
          <a:bodyPr anchor="ctr"/>
          <a:lstStyle>
            <a:lvl1pPr marL="88900" indent="0" algn="ctr">
              <a:buNone/>
              <a:defRPr>
                <a:solidFill>
                  <a:schemeClr val="bg1"/>
                </a:solidFill>
              </a:defRPr>
            </a:lvl1pPr>
          </a:lstStyle>
          <a:p>
            <a:pPr lvl="0"/>
            <a:r>
              <a:rPr lang="en-US" dirty="0"/>
              <a:t>3</a:t>
            </a:r>
          </a:p>
        </p:txBody>
      </p:sp>
      <p:sp>
        <p:nvSpPr>
          <p:cNvPr id="28" name="Content Placeholder 2"/>
          <p:cNvSpPr>
            <a:spLocks noGrp="1"/>
          </p:cNvSpPr>
          <p:nvPr>
            <p:ph idx="17" hasCustomPrompt="1"/>
          </p:nvPr>
        </p:nvSpPr>
        <p:spPr>
          <a:xfrm>
            <a:off x="974968" y="3626380"/>
            <a:ext cx="480535" cy="360363"/>
          </a:xfrm>
          <a:solidFill>
            <a:schemeClr val="accent1"/>
          </a:solidFill>
        </p:spPr>
        <p:txBody>
          <a:bodyPr anchor="ctr"/>
          <a:lstStyle>
            <a:lvl1pPr marL="88900" indent="0" algn="ctr">
              <a:buNone/>
              <a:defRPr>
                <a:solidFill>
                  <a:schemeClr val="bg1"/>
                </a:solidFill>
              </a:defRPr>
            </a:lvl1pPr>
          </a:lstStyle>
          <a:p>
            <a:pPr lvl="0"/>
            <a:r>
              <a:rPr lang="en-US" dirty="0"/>
              <a:t>4</a:t>
            </a:r>
          </a:p>
        </p:txBody>
      </p:sp>
      <p:sp>
        <p:nvSpPr>
          <p:cNvPr id="29" name="Content Placeholder 2"/>
          <p:cNvSpPr>
            <a:spLocks noGrp="1"/>
          </p:cNvSpPr>
          <p:nvPr>
            <p:ph idx="18" hasCustomPrompt="1"/>
          </p:nvPr>
        </p:nvSpPr>
        <p:spPr>
          <a:xfrm>
            <a:off x="974967" y="4603750"/>
            <a:ext cx="480535" cy="360363"/>
          </a:xfrm>
          <a:solidFill>
            <a:schemeClr val="accent1"/>
          </a:solidFill>
        </p:spPr>
        <p:txBody>
          <a:bodyPr anchor="ctr"/>
          <a:lstStyle>
            <a:lvl1pPr marL="88900" indent="0" algn="ctr">
              <a:buNone/>
              <a:defRPr>
                <a:solidFill>
                  <a:schemeClr val="bg1"/>
                </a:solidFill>
              </a:defRPr>
            </a:lvl1pPr>
          </a:lstStyle>
          <a:p>
            <a:pPr lvl="0"/>
            <a:r>
              <a:rPr lang="en-US" dirty="0"/>
              <a:t>A</a:t>
            </a:r>
          </a:p>
        </p:txBody>
      </p:sp>
    </p:spTree>
    <p:extLst>
      <p:ext uri="{BB962C8B-B14F-4D97-AF65-F5344CB8AC3E}">
        <p14:creationId xmlns:p14="http://schemas.microsoft.com/office/powerpoint/2010/main" val="400522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ndard page">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357484926"/>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0A9E13B-9C13-4971-97FA-75AA68C2948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idx="1"/>
          </p:nvPr>
        </p:nvSpPr>
        <p:spPr>
          <a:xfrm>
            <a:off x="747184" y="1252538"/>
            <a:ext cx="10699749"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Tree>
    <p:extLst>
      <p:ext uri="{BB962C8B-B14F-4D97-AF65-F5344CB8AC3E}">
        <p14:creationId xmlns:p14="http://schemas.microsoft.com/office/powerpoint/2010/main" val="141013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3275054299"/>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B1DCC3CF-664F-4FB5-8995-58DFF1C73CF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1" i="0" baseline="0" dirty="0">
              <a:latin typeface="Calibri" panose="020F0502020204030204" pitchFamily="34" charset="0"/>
              <a:ea typeface="+mj-ea"/>
              <a:cs typeface="+mj-cs"/>
              <a:sym typeface="Calibri" panose="020F0502020204030204" pitchFamily="34" charset="0"/>
            </a:endParaRPr>
          </a:p>
        </p:txBody>
      </p:sp>
      <p:sp>
        <p:nvSpPr>
          <p:cNvPr id="129030" name="Title Placeholder 1"/>
          <p:cNvSpPr>
            <a:spLocks noGrp="1"/>
          </p:cNvSpPr>
          <p:nvPr>
            <p:ph type="ctrTitle"/>
          </p:nvPr>
        </p:nvSpPr>
        <p:spPr>
          <a:xfrm>
            <a:off x="1809751" y="2760133"/>
            <a:ext cx="9063567" cy="660930"/>
          </a:xfrm>
          <a:prstGeom prst="rect">
            <a:avLst/>
          </a:prstGeom>
        </p:spPr>
        <p:txBody>
          <a:bodyPr anchor="b">
            <a:noAutofit/>
          </a:bodyPr>
          <a:lstStyle>
            <a:lvl1pPr>
              <a:defRPr sz="3600" b="1">
                <a:solidFill>
                  <a:schemeClr val="tx1"/>
                </a:solidFill>
                <a:latin typeface="Calibri" panose="020F0502020204030204" pitchFamily="34" charset="0"/>
              </a:defRPr>
            </a:lvl1pPr>
          </a:lstStyle>
          <a:p>
            <a:r>
              <a:rPr lang="en-GB" dirty="0"/>
              <a:t>Click to edit Master title style</a:t>
            </a:r>
          </a:p>
        </p:txBody>
      </p:sp>
      <p:sp>
        <p:nvSpPr>
          <p:cNvPr id="129031" name="Text Placeholder 2"/>
          <p:cNvSpPr>
            <a:spLocks noGrp="1"/>
          </p:cNvSpPr>
          <p:nvPr>
            <p:ph type="subTitle" idx="1"/>
          </p:nvPr>
        </p:nvSpPr>
        <p:spPr>
          <a:xfrm>
            <a:off x="1809751" y="3482977"/>
            <a:ext cx="9078383" cy="879475"/>
          </a:xfrm>
        </p:spPr>
        <p:txBody>
          <a:bodyPr>
            <a:normAutofit/>
          </a:bodyPr>
          <a:lstStyle>
            <a:lvl1pPr marL="0" indent="0">
              <a:buFont typeface="Mary Ann" pitchFamily="50" charset="0"/>
              <a:buNone/>
              <a:defRPr sz="2800">
                <a:solidFill>
                  <a:schemeClr val="tx1"/>
                </a:solidFill>
                <a:latin typeface="Calibri" panose="020F0502020204030204" pitchFamily="34" charset="0"/>
              </a:defRPr>
            </a:lvl1pPr>
          </a:lstStyle>
          <a:p>
            <a:r>
              <a:rPr lang="en-GB" dirty="0"/>
              <a:t>Click to edit Master subtitle style</a:t>
            </a:r>
          </a:p>
        </p:txBody>
      </p:sp>
    </p:spTree>
    <p:extLst>
      <p:ext uri="{BB962C8B-B14F-4D97-AF65-F5344CB8AC3E}">
        <p14:creationId xmlns:p14="http://schemas.microsoft.com/office/powerpoint/2010/main" val="4013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099E0A4-3B59-4BDB-A6F6-FAD6AB85FCB9}"/>
              </a:ext>
            </a:extLst>
          </p:cNvPr>
          <p:cNvGraphicFramePr>
            <a:graphicFrameLocks noChangeAspect="1"/>
          </p:cNvGraphicFramePr>
          <p:nvPr userDrawn="1">
            <p:custDataLst>
              <p:tags r:id="rId1"/>
            </p:custDataLst>
            <p:extLst>
              <p:ext uri="{D42A27DB-BD31-4B8C-83A1-F6EECF244321}">
                <p14:modId xmlns:p14="http://schemas.microsoft.com/office/powerpoint/2010/main" val="724417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F099E0A4-3B59-4BDB-A6F6-FAD6AB85FC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F13287C-49F8-4BC6-BB58-DD61E0F449E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Segoe UI Semilight" panose="020B0402040204020203" pitchFamily="34" charset="0"/>
              <a:ea typeface="+mj-ea"/>
              <a:cs typeface="Segoe UI Semilight" panose="020B0402040204020203" pitchFamily="34" charset="0"/>
              <a:sym typeface="Segoe UI Semilight" panose="020B0402040204020203" pitchFamily="34" charset="0"/>
            </a:endParaRPr>
          </a:p>
        </p:txBody>
      </p:sp>
      <p:sp>
        <p:nvSpPr>
          <p:cNvPr id="3" name="Content Placeholder 2">
            <a:extLst>
              <a:ext uri="{FF2B5EF4-FFF2-40B4-BE49-F238E27FC236}">
                <a16:creationId xmlns:a16="http://schemas.microsoft.com/office/drawing/2014/main" id="{9E02FA92-BADB-4232-8040-F74900B832F4}"/>
              </a:ext>
            </a:extLst>
          </p:cNvPr>
          <p:cNvSpPr>
            <a:spLocks noGrp="1"/>
          </p:cNvSpPr>
          <p:nvPr>
            <p:ph idx="1"/>
          </p:nvPr>
        </p:nvSpPr>
        <p:spPr>
          <a:xfrm>
            <a:off x="6096000" y="1341438"/>
            <a:ext cx="5761037" cy="4932362"/>
          </a:xfrm>
        </p:spPr>
        <p:txBody>
          <a:bodyPr/>
          <a:lstStyle>
            <a:lvl1pPr marL="269875" indent="-269875">
              <a:defRPr sz="1600">
                <a:solidFill>
                  <a:schemeClr val="tx1">
                    <a:lumMod val="65000"/>
                    <a:lumOff val="35000"/>
                  </a:schemeClr>
                </a:solidFill>
                <a:latin typeface="Segoe UI Light" panose="020B0502040204020203" pitchFamily="34" charset="0"/>
                <a:cs typeface="Segoe UI Light" panose="020B0502040204020203" pitchFamily="34" charset="0"/>
              </a:defRPr>
            </a:lvl1pPr>
            <a:lvl2pPr marL="715963" indent="-268288">
              <a:buFont typeface="Courier New" panose="02070309020205020404" pitchFamily="49" charset="0"/>
              <a:buChar char="o"/>
              <a:defRPr sz="1600">
                <a:solidFill>
                  <a:schemeClr val="tx1">
                    <a:lumMod val="65000"/>
                    <a:lumOff val="35000"/>
                  </a:schemeClr>
                </a:solidFill>
                <a:latin typeface="Segoe UI Light" panose="020B0502040204020203" pitchFamily="34" charset="0"/>
                <a:cs typeface="Segoe UI Light" panose="020B0502040204020203" pitchFamily="34" charset="0"/>
              </a:defRPr>
            </a:lvl2pPr>
            <a:lvl3pPr>
              <a:defRPr sz="1600">
                <a:solidFill>
                  <a:schemeClr val="tx1">
                    <a:lumMod val="65000"/>
                    <a:lumOff val="35000"/>
                  </a:schemeClr>
                </a:solidFill>
                <a:latin typeface="Segoe UI Light" panose="020B0502040204020203" pitchFamily="34" charset="0"/>
                <a:cs typeface="Segoe UI Light" panose="020B0502040204020203" pitchFamily="34" charset="0"/>
              </a:defRPr>
            </a:lvl3pPr>
            <a:lvl4pPr>
              <a:defRPr sz="1400">
                <a:solidFill>
                  <a:schemeClr val="tx1">
                    <a:lumMod val="65000"/>
                    <a:lumOff val="35000"/>
                  </a:schemeClr>
                </a:solidFill>
                <a:latin typeface="Segoe UI Light" panose="020B0502040204020203" pitchFamily="34" charset="0"/>
                <a:cs typeface="Segoe UI Light" panose="020B0502040204020203" pitchFamily="34" charset="0"/>
              </a:defRPr>
            </a:lvl4pPr>
            <a:lvl5pPr>
              <a:defRPr sz="1400">
                <a:solidFill>
                  <a:schemeClr val="tx1">
                    <a:lumMod val="65000"/>
                    <a:lumOff val="35000"/>
                  </a:schemeClr>
                </a:solidFill>
                <a:latin typeface="Segoe UI Light" panose="020B0502040204020203" pitchFamily="34" charset="0"/>
                <a:cs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F1B7AE7-9F49-4FB3-AB21-53DB319A09FA}"/>
              </a:ext>
            </a:extLst>
          </p:cNvPr>
          <p:cNvSpPr>
            <a:spLocks noGrp="1"/>
          </p:cNvSpPr>
          <p:nvPr>
            <p:ph type="title"/>
          </p:nvPr>
        </p:nvSpPr>
        <p:spPr>
          <a:xfrm>
            <a:off x="371474" y="136525"/>
            <a:ext cx="11485563" cy="832305"/>
          </a:xfrm>
        </p:spPr>
        <p:txBody>
          <a:bodyPr>
            <a:normAutofit/>
          </a:bodyPr>
          <a:lstStyle>
            <a:lvl1pPr>
              <a:defRPr sz="2800" b="1">
                <a:solidFill>
                  <a:schemeClr val="bg1"/>
                </a:solidFill>
                <a:latin typeface="Segoe UI Semilight" panose="020B0402040204020203" pitchFamily="34" charset="0"/>
                <a:cs typeface="Segoe UI Semilight" panose="020B0402040204020203" pitchFamily="34" charset="0"/>
              </a:defRPr>
            </a:lvl1pPr>
          </a:lstStyle>
          <a:p>
            <a:r>
              <a:rPr lang="en-US" dirty="0"/>
              <a:t>Click to edit Master title style</a:t>
            </a:r>
            <a:endParaRPr lang="en-GB" dirty="0"/>
          </a:p>
        </p:txBody>
      </p:sp>
      <p:sp>
        <p:nvSpPr>
          <p:cNvPr id="10" name="Rectangle 7">
            <a:extLst>
              <a:ext uri="{FF2B5EF4-FFF2-40B4-BE49-F238E27FC236}">
                <a16:creationId xmlns:a16="http://schemas.microsoft.com/office/drawing/2014/main" id="{FF248180-2E87-463A-A704-A3178CCB5F12}"/>
              </a:ext>
            </a:extLst>
          </p:cNvPr>
          <p:cNvSpPr/>
          <p:nvPr userDrawn="1"/>
        </p:nvSpPr>
        <p:spPr>
          <a:xfrm>
            <a:off x="0" y="0"/>
            <a:ext cx="12191999" cy="1099457"/>
          </a:xfrm>
          <a:prstGeom prst="rect">
            <a:avLst/>
          </a:prstGeom>
          <a:solidFill>
            <a:srgbClr val="68478D"/>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9943914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xec summary">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3016660994"/>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6" imgH="476" progId="TCLayout.ActiveDocument.1">
                  <p:embed/>
                </p:oleObj>
              </mc:Choice>
              <mc:Fallback>
                <p:oleObj name="think-cell Slide" r:id="rId4" imgW="476" imgH="476" progId="TCLayout.ActiveDocument.1">
                  <p:embed/>
                  <p:pic>
                    <p:nvPicPr>
                      <p:cNvPr id="4"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9DCBB135-2997-4ECD-9C56-AB8323494D5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Calibri" panose="020F0502020204030204" pitchFamily="34" charset="0"/>
              <a:ea typeface="+mj-ea"/>
              <a:cs typeface="+mj-cs"/>
              <a:sym typeface="Calibri" panose="020F0502020204030204" pitchFamily="34" charset="0"/>
            </a:endParaRPr>
          </a:p>
        </p:txBody>
      </p:sp>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Executive Summary</a:t>
            </a:r>
          </a:p>
        </p:txBody>
      </p:sp>
      <p:sp>
        <p:nvSpPr>
          <p:cNvPr id="8" name="Rectangle 11"/>
          <p:cNvSpPr>
            <a:spLocks noGrp="1"/>
          </p:cNvSpPr>
          <p:nvPr>
            <p:ph idx="1"/>
          </p:nvPr>
        </p:nvSpPr>
        <p:spPr>
          <a:xfrm>
            <a:off x="747184" y="1252538"/>
            <a:ext cx="10699749" cy="4610100"/>
          </a:xfrm>
        </p:spPr>
        <p:txBody>
          <a:bodyPr/>
          <a:lstStyle/>
          <a:p>
            <a:r>
              <a:rPr lang="en-GB" altLang="en-US">
                <a:ea typeface="ＭＳ Ｐゴシック" panose="020B0600070205080204" pitchFamily="34" charset="-128"/>
              </a:rPr>
              <a:t>Body text should be 16pt </a:t>
            </a:r>
          </a:p>
          <a:p>
            <a:r>
              <a:rPr lang="en-GB" altLang="en-US">
                <a:ea typeface="ＭＳ Ｐゴシック" panose="020B0600070205080204" pitchFamily="34" charset="-128"/>
              </a:rPr>
              <a:t>This slide shows how bullets should appear</a:t>
            </a:r>
          </a:p>
          <a:p>
            <a:pPr lvl="1"/>
            <a:r>
              <a:rPr lang="en-GB" altLang="en-US">
                <a:ea typeface="ＭＳ Ｐゴシック" panose="020B0600070205080204" pitchFamily="34" charset="-128"/>
              </a:rPr>
              <a:t>Second level bullet in 16pt</a:t>
            </a:r>
          </a:p>
          <a:p>
            <a:pPr lvl="2"/>
            <a:r>
              <a:rPr lang="en-GB" altLang="en-US">
                <a:ea typeface="ＭＳ Ｐゴシック" panose="020B0600070205080204" pitchFamily="34" charset="-128"/>
              </a:rPr>
              <a:t>Third level bullet in 16pt</a:t>
            </a:r>
          </a:p>
          <a:p>
            <a:r>
              <a:rPr lang="en-GB" altLang="en-US">
                <a:ea typeface="ＭＳ Ｐゴシック" panose="020B0600070205080204" pitchFamily="34" charset="-128"/>
              </a:rPr>
              <a:t>Text should always be in sentence case</a:t>
            </a:r>
          </a:p>
          <a:p>
            <a:r>
              <a:rPr lang="en-GB" altLang="en-US">
                <a:ea typeface="ＭＳ Ｐゴシック" panose="020B0600070205080204" pitchFamily="34" charset="-128"/>
              </a:rPr>
              <a:t>Sizes are set as default in this template</a:t>
            </a:r>
          </a:p>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65843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1"/>
            </p:custDataLst>
            <p:extLst>
              <p:ext uri="{D42A27DB-BD31-4B8C-83A1-F6EECF244321}">
                <p14:modId xmlns:p14="http://schemas.microsoft.com/office/powerpoint/2010/main" val="2798692739"/>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76" imgH="476" progId="TCLayout.ActiveDocument.1">
                  <p:embed/>
                </p:oleObj>
              </mc:Choice>
              <mc:Fallback>
                <p:oleObj name="think-cell Slide" r:id="rId3" imgW="476" imgH="476" progId="TCLayout.ActiveDocument.1">
                  <p:embed/>
                  <p:pic>
                    <p:nvPicPr>
                      <p:cNvPr id="4"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Placeholder 1"/>
          <p:cNvSpPr>
            <a:spLocks noGrp="1"/>
          </p:cNvSpPr>
          <p:nvPr>
            <p:ph type="title" hasCustomPrompt="1"/>
          </p:nvPr>
        </p:nvSpPr>
        <p:spPr bwMode="auto">
          <a:xfrm>
            <a:off x="160868" y="258056"/>
            <a:ext cx="10739967" cy="276999"/>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a:defRPr/>
            </a:lvl1pPr>
          </a:lstStyle>
          <a:p>
            <a:pPr lvl="0"/>
            <a:r>
              <a:rPr lang="en-US" dirty="0"/>
              <a:t>Agenda</a:t>
            </a:r>
          </a:p>
        </p:txBody>
      </p:sp>
      <p:sp>
        <p:nvSpPr>
          <p:cNvPr id="20" name="Content Placeholder 2"/>
          <p:cNvSpPr>
            <a:spLocks noGrp="1"/>
          </p:cNvSpPr>
          <p:nvPr>
            <p:ph idx="1"/>
          </p:nvPr>
        </p:nvSpPr>
        <p:spPr>
          <a:xfrm>
            <a:off x="1737133" y="1435101"/>
            <a:ext cx="7005678" cy="360363"/>
          </a:xfrm>
        </p:spPr>
        <p:txBody>
          <a:bodyPr/>
          <a:lstStyle>
            <a:lvl1pPr marL="0" indent="0">
              <a:buNone/>
              <a:defRPr/>
            </a:lvl1pPr>
          </a:lstStyle>
          <a:p>
            <a:pPr lvl="0"/>
            <a:r>
              <a:rPr lang="en-US" dirty="0"/>
              <a:t>Click to edit Master text styles</a:t>
            </a:r>
          </a:p>
        </p:txBody>
      </p:sp>
      <p:sp>
        <p:nvSpPr>
          <p:cNvPr id="21" name="Content Placeholder 2"/>
          <p:cNvSpPr>
            <a:spLocks noGrp="1"/>
          </p:cNvSpPr>
          <p:nvPr>
            <p:ph idx="10"/>
          </p:nvPr>
        </p:nvSpPr>
        <p:spPr>
          <a:xfrm>
            <a:off x="1737131" y="2166939"/>
            <a:ext cx="7005678" cy="360363"/>
          </a:xfrm>
        </p:spPr>
        <p:txBody>
          <a:bodyPr/>
          <a:lstStyle>
            <a:lvl1pPr marL="0" indent="0">
              <a:buNone/>
              <a:defRPr/>
            </a:lvl1pPr>
          </a:lstStyle>
          <a:p>
            <a:pPr lvl="0"/>
            <a:r>
              <a:rPr lang="en-US" dirty="0"/>
              <a:t>Click to edit Master text styles</a:t>
            </a:r>
          </a:p>
        </p:txBody>
      </p:sp>
      <p:sp>
        <p:nvSpPr>
          <p:cNvPr id="22" name="Content Placeholder 2"/>
          <p:cNvSpPr>
            <a:spLocks noGrp="1"/>
          </p:cNvSpPr>
          <p:nvPr>
            <p:ph idx="11"/>
          </p:nvPr>
        </p:nvSpPr>
        <p:spPr>
          <a:xfrm>
            <a:off x="1737130" y="2898777"/>
            <a:ext cx="7005678" cy="360363"/>
          </a:xfrm>
        </p:spPr>
        <p:txBody>
          <a:bodyPr/>
          <a:lstStyle>
            <a:lvl1pPr marL="0" indent="0">
              <a:buNone/>
              <a:defRPr/>
            </a:lvl1pPr>
          </a:lstStyle>
          <a:p>
            <a:pPr lvl="0"/>
            <a:r>
              <a:rPr lang="en-US" dirty="0"/>
              <a:t>Click to edit Master text styles</a:t>
            </a:r>
          </a:p>
        </p:txBody>
      </p:sp>
      <p:sp>
        <p:nvSpPr>
          <p:cNvPr id="23" name="Content Placeholder 2"/>
          <p:cNvSpPr>
            <a:spLocks noGrp="1"/>
          </p:cNvSpPr>
          <p:nvPr>
            <p:ph idx="12"/>
          </p:nvPr>
        </p:nvSpPr>
        <p:spPr>
          <a:xfrm>
            <a:off x="1737129" y="3626381"/>
            <a:ext cx="7005678" cy="360363"/>
          </a:xfrm>
        </p:spPr>
        <p:txBody>
          <a:bodyPr/>
          <a:lstStyle>
            <a:lvl1pPr marL="0" indent="0">
              <a:buNone/>
              <a:defRPr/>
            </a:lvl1pPr>
          </a:lstStyle>
          <a:p>
            <a:pPr lvl="0"/>
            <a:r>
              <a:rPr lang="en-US" dirty="0"/>
              <a:t>Click to edit Master text styles</a:t>
            </a:r>
          </a:p>
        </p:txBody>
      </p:sp>
      <p:sp>
        <p:nvSpPr>
          <p:cNvPr id="24" name="Content Placeholder 2"/>
          <p:cNvSpPr>
            <a:spLocks noGrp="1"/>
          </p:cNvSpPr>
          <p:nvPr>
            <p:ph idx="13"/>
          </p:nvPr>
        </p:nvSpPr>
        <p:spPr>
          <a:xfrm>
            <a:off x="1737128" y="4603751"/>
            <a:ext cx="7005678" cy="360363"/>
          </a:xfrm>
        </p:spPr>
        <p:txBody>
          <a:bodyPr/>
          <a:lstStyle>
            <a:lvl1pPr marL="0" indent="0">
              <a:buNone/>
              <a:defRPr/>
            </a:lvl1pPr>
          </a:lstStyle>
          <a:p>
            <a:pPr lvl="0"/>
            <a:r>
              <a:rPr lang="en-US" dirty="0"/>
              <a:t>Click to edit Master text styles</a:t>
            </a:r>
          </a:p>
        </p:txBody>
      </p:sp>
      <p:sp>
        <p:nvSpPr>
          <p:cNvPr id="25" name="Content Placeholder 2"/>
          <p:cNvSpPr>
            <a:spLocks noGrp="1"/>
          </p:cNvSpPr>
          <p:nvPr>
            <p:ph idx="14" hasCustomPrompt="1"/>
          </p:nvPr>
        </p:nvSpPr>
        <p:spPr>
          <a:xfrm>
            <a:off x="974971" y="1435101"/>
            <a:ext cx="480535" cy="360363"/>
          </a:xfrm>
          <a:solidFill>
            <a:schemeClr val="accent3"/>
          </a:solidFill>
        </p:spPr>
        <p:txBody>
          <a:bodyPr anchor="ctr"/>
          <a:lstStyle>
            <a:lvl1pPr marL="88900" indent="0" algn="ctr">
              <a:buNone/>
              <a:defRPr>
                <a:solidFill>
                  <a:schemeClr val="bg1"/>
                </a:solidFill>
              </a:defRPr>
            </a:lvl1pPr>
          </a:lstStyle>
          <a:p>
            <a:pPr lvl="0"/>
            <a:r>
              <a:rPr lang="en-US" dirty="0"/>
              <a:t>1</a:t>
            </a:r>
          </a:p>
        </p:txBody>
      </p:sp>
      <p:sp>
        <p:nvSpPr>
          <p:cNvPr id="26" name="Content Placeholder 2"/>
          <p:cNvSpPr>
            <a:spLocks noGrp="1"/>
          </p:cNvSpPr>
          <p:nvPr>
            <p:ph idx="15" hasCustomPrompt="1"/>
          </p:nvPr>
        </p:nvSpPr>
        <p:spPr>
          <a:xfrm>
            <a:off x="974971" y="2166938"/>
            <a:ext cx="480535" cy="360363"/>
          </a:xfrm>
          <a:solidFill>
            <a:schemeClr val="accent1"/>
          </a:solidFill>
        </p:spPr>
        <p:txBody>
          <a:bodyPr anchor="ctr"/>
          <a:lstStyle>
            <a:lvl1pPr marL="88900" indent="0" algn="ctr">
              <a:buNone/>
              <a:defRPr>
                <a:solidFill>
                  <a:schemeClr val="bg1"/>
                </a:solidFill>
              </a:defRPr>
            </a:lvl1pPr>
          </a:lstStyle>
          <a:p>
            <a:pPr lvl="0"/>
            <a:r>
              <a:rPr lang="en-US" dirty="0"/>
              <a:t>2</a:t>
            </a:r>
          </a:p>
        </p:txBody>
      </p:sp>
      <p:sp>
        <p:nvSpPr>
          <p:cNvPr id="27" name="Content Placeholder 2"/>
          <p:cNvSpPr>
            <a:spLocks noGrp="1"/>
          </p:cNvSpPr>
          <p:nvPr>
            <p:ph idx="16" hasCustomPrompt="1"/>
          </p:nvPr>
        </p:nvSpPr>
        <p:spPr>
          <a:xfrm>
            <a:off x="974969" y="2898777"/>
            <a:ext cx="480535" cy="360363"/>
          </a:xfrm>
          <a:solidFill>
            <a:schemeClr val="accent1"/>
          </a:solidFill>
        </p:spPr>
        <p:txBody>
          <a:bodyPr anchor="ctr"/>
          <a:lstStyle>
            <a:lvl1pPr marL="88900" indent="0" algn="ctr">
              <a:buNone/>
              <a:defRPr>
                <a:solidFill>
                  <a:schemeClr val="bg1"/>
                </a:solidFill>
              </a:defRPr>
            </a:lvl1pPr>
          </a:lstStyle>
          <a:p>
            <a:pPr lvl="0"/>
            <a:r>
              <a:rPr lang="en-US" dirty="0"/>
              <a:t>3</a:t>
            </a:r>
          </a:p>
        </p:txBody>
      </p:sp>
      <p:sp>
        <p:nvSpPr>
          <p:cNvPr id="28" name="Content Placeholder 2"/>
          <p:cNvSpPr>
            <a:spLocks noGrp="1"/>
          </p:cNvSpPr>
          <p:nvPr>
            <p:ph idx="17" hasCustomPrompt="1"/>
          </p:nvPr>
        </p:nvSpPr>
        <p:spPr>
          <a:xfrm>
            <a:off x="974968" y="3626380"/>
            <a:ext cx="480535" cy="360363"/>
          </a:xfrm>
          <a:solidFill>
            <a:schemeClr val="accent1"/>
          </a:solidFill>
        </p:spPr>
        <p:txBody>
          <a:bodyPr anchor="ctr"/>
          <a:lstStyle>
            <a:lvl1pPr marL="88900" indent="0" algn="ctr">
              <a:buNone/>
              <a:defRPr>
                <a:solidFill>
                  <a:schemeClr val="bg1"/>
                </a:solidFill>
              </a:defRPr>
            </a:lvl1pPr>
          </a:lstStyle>
          <a:p>
            <a:pPr lvl="0"/>
            <a:r>
              <a:rPr lang="en-US" dirty="0"/>
              <a:t>4</a:t>
            </a:r>
          </a:p>
        </p:txBody>
      </p:sp>
      <p:sp>
        <p:nvSpPr>
          <p:cNvPr id="29" name="Content Placeholder 2"/>
          <p:cNvSpPr>
            <a:spLocks noGrp="1"/>
          </p:cNvSpPr>
          <p:nvPr>
            <p:ph idx="18" hasCustomPrompt="1"/>
          </p:nvPr>
        </p:nvSpPr>
        <p:spPr>
          <a:xfrm>
            <a:off x="974967" y="4603750"/>
            <a:ext cx="480535" cy="360363"/>
          </a:xfrm>
          <a:solidFill>
            <a:schemeClr val="accent1"/>
          </a:solidFill>
        </p:spPr>
        <p:txBody>
          <a:bodyPr anchor="ctr"/>
          <a:lstStyle>
            <a:lvl1pPr marL="88900" indent="0" algn="ctr">
              <a:buNone/>
              <a:defRPr>
                <a:solidFill>
                  <a:schemeClr val="bg1"/>
                </a:solidFill>
              </a:defRPr>
            </a:lvl1pPr>
          </a:lstStyle>
          <a:p>
            <a:pPr lvl="0"/>
            <a:r>
              <a:rPr lang="en-US" dirty="0"/>
              <a:t>A</a:t>
            </a:r>
          </a:p>
        </p:txBody>
      </p:sp>
    </p:spTree>
    <p:extLst>
      <p:ext uri="{BB962C8B-B14F-4D97-AF65-F5344CB8AC3E}">
        <p14:creationId xmlns:p14="http://schemas.microsoft.com/office/powerpoint/2010/main" val="35244184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3.xml"/><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5.xml"/><Relationship Id="rId7" Type="http://schemas.openxmlformats.org/officeDocument/2006/relationships/tags" Target="../tags/tag8.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image" Target="../media/image4.emf"/><Relationship Id="rId4" Type="http://schemas.openxmlformats.org/officeDocument/2006/relationships/slideLayout" Target="../slideLayouts/slideLayout6.xml"/><Relationship Id="rId9" Type="http://schemas.openxmlformats.org/officeDocument/2006/relationships/oleObject" Target="../embeddings/oleObject4.bin"/></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0.xml"/><Relationship Id="rId7"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3.xml"/><Relationship Id="rId7"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slideLayout" Target="../slideLayouts/slideLayout16.xml"/><Relationship Id="rId7" Type="http://schemas.openxmlformats.org/officeDocument/2006/relationships/tags" Target="../tags/tag3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image" Target="../media/image4.emf"/><Relationship Id="rId4" Type="http://schemas.openxmlformats.org/officeDocument/2006/relationships/slideLayout" Target="../slideLayouts/slideLayout17.xml"/><Relationship Id="rId9" Type="http://schemas.openxmlformats.org/officeDocument/2006/relationships/oleObject" Target="../embeddings/oleObject1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6AFD5BD-0D8A-4D8A-9935-2F4F82FEF42D}"/>
              </a:ext>
            </a:extLst>
          </p:cNvPr>
          <p:cNvGraphicFramePr>
            <a:graphicFrameLocks noChangeAspect="1"/>
          </p:cNvGraphicFramePr>
          <p:nvPr userDrawn="1">
            <p:custDataLst>
              <p:tags r:id="rId4"/>
            </p:custDataLst>
            <p:extLst>
              <p:ext uri="{D42A27DB-BD31-4B8C-83A1-F6EECF244321}">
                <p14:modId xmlns:p14="http://schemas.microsoft.com/office/powerpoint/2010/main" val="2860333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98" imgH="499" progId="TCLayout.ActiveDocument.1">
                  <p:embed/>
                </p:oleObj>
              </mc:Choice>
              <mc:Fallback>
                <p:oleObj name="think-cell Slide" r:id="rId6" imgW="498" imgH="499" progId="TCLayout.ActiveDocument.1">
                  <p:embed/>
                  <p:pic>
                    <p:nvPicPr>
                      <p:cNvPr id="8" name="Object 7" hidden="1">
                        <a:extLst>
                          <a:ext uri="{FF2B5EF4-FFF2-40B4-BE49-F238E27FC236}">
                            <a16:creationId xmlns:a16="http://schemas.microsoft.com/office/drawing/2014/main" id="{C6AFD5BD-0D8A-4D8A-9935-2F4F82FEF42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59EB96F-1871-408C-801B-035C0ECE9740}"/>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07B1302F-93B0-4549-B451-21355AEC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8C4AC5-406C-4C4A-84DD-4722C1EAB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253384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6" hidden="1"/>
          <p:cNvGraphicFramePr>
            <a:graphicFrameLocks noChangeAspect="1"/>
          </p:cNvGraphicFramePr>
          <p:nvPr>
            <p:custDataLst>
              <p:tags r:id="rId7"/>
            </p:custDataLst>
            <p:extLst>
              <p:ext uri="{D42A27DB-BD31-4B8C-83A1-F6EECF244321}">
                <p14:modId xmlns:p14="http://schemas.microsoft.com/office/powerpoint/2010/main" val="3879934837"/>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9" imgW="476" imgH="476" progId="TCLayout.ActiveDocument.1">
                  <p:embed/>
                </p:oleObj>
              </mc:Choice>
              <mc:Fallback>
                <p:oleObj name="think-cell Slide" r:id="rId9" imgW="476" imgH="476" progId="TCLayout.ActiveDocument.1">
                  <p:embed/>
                  <p:pic>
                    <p:nvPicPr>
                      <p:cNvPr id="3074" name="Object 6"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p:cNvSpPr/>
          <p:nvPr userDrawn="1">
            <p:custDataLst>
              <p:tags r:id="rId8"/>
            </p:custDataLst>
          </p:nvPr>
        </p:nvSpPr>
        <p:spPr>
          <a:xfrm>
            <a:off x="0" y="0"/>
            <a:ext cx="195385"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075" name="Title Placeholder 1"/>
          <p:cNvSpPr>
            <a:spLocks noGrp="1"/>
          </p:cNvSpPr>
          <p:nvPr>
            <p:ph type="title"/>
          </p:nvPr>
        </p:nvSpPr>
        <p:spPr bwMode="auto">
          <a:xfrm>
            <a:off x="160215" y="258764"/>
            <a:ext cx="1074029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3076" name="Text Placeholder 2"/>
          <p:cNvSpPr>
            <a:spLocks noGrp="1"/>
          </p:cNvSpPr>
          <p:nvPr>
            <p:ph type="body" idx="1"/>
          </p:nvPr>
        </p:nvSpPr>
        <p:spPr bwMode="auto">
          <a:xfrm>
            <a:off x="746369" y="1252538"/>
            <a:ext cx="10701216"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0671559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674" r:id="rId5"/>
  </p:sldLayoutIdLst>
  <p:txStyles>
    <p:titleStyle>
      <a:lvl1pPr algn="l" defTabSz="895350" rtl="0" eaLnBrk="0" fontAlgn="base" hangingPunct="0">
        <a:lnSpc>
          <a:spcPct val="90000"/>
        </a:lnSpc>
        <a:spcBef>
          <a:spcPct val="0"/>
        </a:spcBef>
        <a:spcAft>
          <a:spcPct val="0"/>
        </a:spcAft>
        <a:defRPr lang="en-US" sz="2000" b="1" kern="1200">
          <a:solidFill>
            <a:schemeClr val="accent4"/>
          </a:solidFill>
          <a:latin typeface="Calibri" panose="020F0502020204030204" pitchFamily="34" charset="0"/>
          <a:ea typeface="+mj-ea"/>
          <a:cs typeface="+mj-cs"/>
        </a:defRPr>
      </a:lvl1pPr>
      <a:lvl2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2pPr>
      <a:lvl3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3pPr>
      <a:lvl4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4pPr>
      <a:lvl5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5pPr>
      <a:lvl6pPr marL="457200" algn="l" rtl="0" eaLnBrk="1" fontAlgn="base" hangingPunct="1">
        <a:lnSpc>
          <a:spcPct val="90000"/>
        </a:lnSpc>
        <a:spcBef>
          <a:spcPct val="0"/>
        </a:spcBef>
        <a:spcAft>
          <a:spcPct val="0"/>
        </a:spcAft>
        <a:defRPr sz="4000">
          <a:solidFill>
            <a:schemeClr val="bg1"/>
          </a:solidFill>
          <a:latin typeface="Mary Ann" pitchFamily="50" charset="0"/>
        </a:defRPr>
      </a:lvl6pPr>
      <a:lvl7pPr marL="914400" algn="l" rtl="0" eaLnBrk="1" fontAlgn="base" hangingPunct="1">
        <a:lnSpc>
          <a:spcPct val="90000"/>
        </a:lnSpc>
        <a:spcBef>
          <a:spcPct val="0"/>
        </a:spcBef>
        <a:spcAft>
          <a:spcPct val="0"/>
        </a:spcAft>
        <a:defRPr sz="4000">
          <a:solidFill>
            <a:schemeClr val="bg1"/>
          </a:solidFill>
          <a:latin typeface="Mary Ann" pitchFamily="50" charset="0"/>
        </a:defRPr>
      </a:lvl7pPr>
      <a:lvl8pPr marL="1371600" algn="l" rtl="0" eaLnBrk="1" fontAlgn="base" hangingPunct="1">
        <a:lnSpc>
          <a:spcPct val="90000"/>
        </a:lnSpc>
        <a:spcBef>
          <a:spcPct val="0"/>
        </a:spcBef>
        <a:spcAft>
          <a:spcPct val="0"/>
        </a:spcAft>
        <a:defRPr sz="4000">
          <a:solidFill>
            <a:schemeClr val="bg1"/>
          </a:solidFill>
          <a:latin typeface="Mary Ann" pitchFamily="50" charset="0"/>
        </a:defRPr>
      </a:lvl8pPr>
      <a:lvl9pPr marL="1828800" algn="l" rtl="0" eaLnBrk="1" fontAlgn="base" hangingPunct="1">
        <a:lnSpc>
          <a:spcPct val="90000"/>
        </a:lnSpc>
        <a:spcBef>
          <a:spcPct val="0"/>
        </a:spcBef>
        <a:spcAft>
          <a:spcPct val="0"/>
        </a:spcAft>
        <a:defRPr sz="4000">
          <a:solidFill>
            <a:schemeClr val="bg1"/>
          </a:solidFill>
          <a:latin typeface="Mary Ann" pitchFamily="50" charset="0"/>
        </a:defRPr>
      </a:lvl9pPr>
    </p:titleStyle>
    <p:bodyStyle>
      <a:lvl1pPr marL="182563" indent="-182563" algn="l" rtl="0" eaLnBrk="0" fontAlgn="base" hangingPunct="0">
        <a:spcBef>
          <a:spcPts val="6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1pPr>
      <a:lvl2pPr marL="630238" indent="-274638" algn="l" rtl="0" eaLnBrk="0" fontAlgn="base" hangingPunct="0">
        <a:spcBef>
          <a:spcPts val="3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2pPr>
      <a:lvl3pPr marL="11430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3pPr>
      <a:lvl4pPr marL="16002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4pPr>
      <a:lvl5pPr marL="20574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6" hidden="1"/>
          <p:cNvGraphicFramePr>
            <a:graphicFrameLocks noChangeAspect="1"/>
          </p:cNvGraphicFramePr>
          <p:nvPr>
            <p:custDataLst>
              <p:tags r:id="rId5"/>
            </p:custDataLst>
            <p:extLst>
              <p:ext uri="{D42A27DB-BD31-4B8C-83A1-F6EECF244321}">
                <p14:modId xmlns:p14="http://schemas.microsoft.com/office/powerpoint/2010/main" val="2184285177"/>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7" imgW="476" imgH="476" progId="TCLayout.ActiveDocument.1">
                  <p:embed/>
                </p:oleObj>
              </mc:Choice>
              <mc:Fallback>
                <p:oleObj name="think-cell Slide" r:id="rId7" imgW="476" imgH="476" progId="TCLayout.ActiveDocument.1">
                  <p:embed/>
                  <p:pic>
                    <p:nvPicPr>
                      <p:cNvPr id="3074" name="Object 6"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p:cNvSpPr/>
          <p:nvPr userDrawn="1">
            <p:custDataLst>
              <p:tags r:id="rId6"/>
            </p:custDataLst>
          </p:nvPr>
        </p:nvSpPr>
        <p:spPr>
          <a:xfrm>
            <a:off x="0" y="0"/>
            <a:ext cx="195385"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075" name="Title Placeholder 1"/>
          <p:cNvSpPr>
            <a:spLocks noGrp="1"/>
          </p:cNvSpPr>
          <p:nvPr>
            <p:ph type="title"/>
          </p:nvPr>
        </p:nvSpPr>
        <p:spPr bwMode="auto">
          <a:xfrm>
            <a:off x="160215" y="258764"/>
            <a:ext cx="1074029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3076" name="Text Placeholder 2"/>
          <p:cNvSpPr>
            <a:spLocks noGrp="1"/>
          </p:cNvSpPr>
          <p:nvPr>
            <p:ph type="body" idx="1"/>
          </p:nvPr>
        </p:nvSpPr>
        <p:spPr bwMode="auto">
          <a:xfrm>
            <a:off x="746369" y="1252538"/>
            <a:ext cx="10701216"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3341215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l" defTabSz="895350" rtl="0" eaLnBrk="0" fontAlgn="base" hangingPunct="0">
        <a:lnSpc>
          <a:spcPct val="90000"/>
        </a:lnSpc>
        <a:spcBef>
          <a:spcPct val="0"/>
        </a:spcBef>
        <a:spcAft>
          <a:spcPct val="0"/>
        </a:spcAft>
        <a:defRPr lang="en-US" sz="2000" b="1" kern="1200">
          <a:solidFill>
            <a:schemeClr val="accent4"/>
          </a:solidFill>
          <a:latin typeface="Calibri" panose="020F0502020204030204" pitchFamily="34" charset="0"/>
          <a:ea typeface="+mj-ea"/>
          <a:cs typeface="+mj-cs"/>
        </a:defRPr>
      </a:lvl1pPr>
      <a:lvl2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2pPr>
      <a:lvl3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3pPr>
      <a:lvl4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4pPr>
      <a:lvl5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5pPr>
      <a:lvl6pPr marL="457200" algn="l" rtl="0" eaLnBrk="1" fontAlgn="base" hangingPunct="1">
        <a:lnSpc>
          <a:spcPct val="90000"/>
        </a:lnSpc>
        <a:spcBef>
          <a:spcPct val="0"/>
        </a:spcBef>
        <a:spcAft>
          <a:spcPct val="0"/>
        </a:spcAft>
        <a:defRPr sz="4000">
          <a:solidFill>
            <a:schemeClr val="bg1"/>
          </a:solidFill>
          <a:latin typeface="Mary Ann" pitchFamily="50" charset="0"/>
        </a:defRPr>
      </a:lvl6pPr>
      <a:lvl7pPr marL="914400" algn="l" rtl="0" eaLnBrk="1" fontAlgn="base" hangingPunct="1">
        <a:lnSpc>
          <a:spcPct val="90000"/>
        </a:lnSpc>
        <a:spcBef>
          <a:spcPct val="0"/>
        </a:spcBef>
        <a:spcAft>
          <a:spcPct val="0"/>
        </a:spcAft>
        <a:defRPr sz="4000">
          <a:solidFill>
            <a:schemeClr val="bg1"/>
          </a:solidFill>
          <a:latin typeface="Mary Ann" pitchFamily="50" charset="0"/>
        </a:defRPr>
      </a:lvl7pPr>
      <a:lvl8pPr marL="1371600" algn="l" rtl="0" eaLnBrk="1" fontAlgn="base" hangingPunct="1">
        <a:lnSpc>
          <a:spcPct val="90000"/>
        </a:lnSpc>
        <a:spcBef>
          <a:spcPct val="0"/>
        </a:spcBef>
        <a:spcAft>
          <a:spcPct val="0"/>
        </a:spcAft>
        <a:defRPr sz="4000">
          <a:solidFill>
            <a:schemeClr val="bg1"/>
          </a:solidFill>
          <a:latin typeface="Mary Ann" pitchFamily="50" charset="0"/>
        </a:defRPr>
      </a:lvl8pPr>
      <a:lvl9pPr marL="1828800" algn="l" rtl="0" eaLnBrk="1" fontAlgn="base" hangingPunct="1">
        <a:lnSpc>
          <a:spcPct val="90000"/>
        </a:lnSpc>
        <a:spcBef>
          <a:spcPct val="0"/>
        </a:spcBef>
        <a:spcAft>
          <a:spcPct val="0"/>
        </a:spcAft>
        <a:defRPr sz="4000">
          <a:solidFill>
            <a:schemeClr val="bg1"/>
          </a:solidFill>
          <a:latin typeface="Mary Ann" pitchFamily="50" charset="0"/>
        </a:defRPr>
      </a:lvl9pPr>
    </p:titleStyle>
    <p:bodyStyle>
      <a:lvl1pPr marL="182563" indent="-182563" algn="l" rtl="0" eaLnBrk="0" fontAlgn="base" hangingPunct="0">
        <a:spcBef>
          <a:spcPts val="6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1pPr>
      <a:lvl2pPr marL="630238" indent="-274638" algn="l" rtl="0" eaLnBrk="0" fontAlgn="base" hangingPunct="0">
        <a:spcBef>
          <a:spcPts val="3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2pPr>
      <a:lvl3pPr marL="11430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3pPr>
      <a:lvl4pPr marL="16002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4pPr>
      <a:lvl5pPr marL="20574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6" hidden="1"/>
          <p:cNvGraphicFramePr>
            <a:graphicFrameLocks noChangeAspect="1"/>
          </p:cNvGraphicFramePr>
          <p:nvPr>
            <p:custDataLst>
              <p:tags r:id="rId5"/>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7" imgW="476" imgH="476" progId="TCLayout.ActiveDocument.1">
                  <p:embed/>
                </p:oleObj>
              </mc:Choice>
              <mc:Fallback>
                <p:oleObj name="think-cell Slide" r:id="rId7" imgW="476" imgH="476" progId="TCLayout.ActiveDocument.1">
                  <p:embed/>
                  <p:pic>
                    <p:nvPicPr>
                      <p:cNvPr id="3074" name="Object 6"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p:cNvSpPr/>
          <p:nvPr userDrawn="1">
            <p:custDataLst>
              <p:tags r:id="rId6"/>
            </p:custDataLst>
          </p:nvPr>
        </p:nvSpPr>
        <p:spPr>
          <a:xfrm>
            <a:off x="0" y="0"/>
            <a:ext cx="195385"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075" name="Title Placeholder 1"/>
          <p:cNvSpPr>
            <a:spLocks noGrp="1"/>
          </p:cNvSpPr>
          <p:nvPr>
            <p:ph type="title"/>
          </p:nvPr>
        </p:nvSpPr>
        <p:spPr bwMode="auto">
          <a:xfrm>
            <a:off x="160215" y="258764"/>
            <a:ext cx="1074029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3076" name="Text Placeholder 2"/>
          <p:cNvSpPr>
            <a:spLocks noGrp="1"/>
          </p:cNvSpPr>
          <p:nvPr>
            <p:ph type="body" idx="1"/>
          </p:nvPr>
        </p:nvSpPr>
        <p:spPr bwMode="auto">
          <a:xfrm>
            <a:off x="746369" y="1252538"/>
            <a:ext cx="10701216"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9209788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l" defTabSz="895350" rtl="0" eaLnBrk="0" fontAlgn="base" hangingPunct="0">
        <a:lnSpc>
          <a:spcPct val="90000"/>
        </a:lnSpc>
        <a:spcBef>
          <a:spcPct val="0"/>
        </a:spcBef>
        <a:spcAft>
          <a:spcPct val="0"/>
        </a:spcAft>
        <a:defRPr lang="en-US" sz="2000" b="1" kern="1200">
          <a:solidFill>
            <a:schemeClr val="accent4"/>
          </a:solidFill>
          <a:latin typeface="Calibri" panose="020F0502020204030204" pitchFamily="34" charset="0"/>
          <a:ea typeface="+mj-ea"/>
          <a:cs typeface="+mj-cs"/>
        </a:defRPr>
      </a:lvl1pPr>
      <a:lvl2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2pPr>
      <a:lvl3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3pPr>
      <a:lvl4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4pPr>
      <a:lvl5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5pPr>
      <a:lvl6pPr marL="457200" algn="l" rtl="0" eaLnBrk="1" fontAlgn="base" hangingPunct="1">
        <a:lnSpc>
          <a:spcPct val="90000"/>
        </a:lnSpc>
        <a:spcBef>
          <a:spcPct val="0"/>
        </a:spcBef>
        <a:spcAft>
          <a:spcPct val="0"/>
        </a:spcAft>
        <a:defRPr sz="4000">
          <a:solidFill>
            <a:schemeClr val="bg1"/>
          </a:solidFill>
          <a:latin typeface="Mary Ann" pitchFamily="50" charset="0"/>
        </a:defRPr>
      </a:lvl6pPr>
      <a:lvl7pPr marL="914400" algn="l" rtl="0" eaLnBrk="1" fontAlgn="base" hangingPunct="1">
        <a:lnSpc>
          <a:spcPct val="90000"/>
        </a:lnSpc>
        <a:spcBef>
          <a:spcPct val="0"/>
        </a:spcBef>
        <a:spcAft>
          <a:spcPct val="0"/>
        </a:spcAft>
        <a:defRPr sz="4000">
          <a:solidFill>
            <a:schemeClr val="bg1"/>
          </a:solidFill>
          <a:latin typeface="Mary Ann" pitchFamily="50" charset="0"/>
        </a:defRPr>
      </a:lvl7pPr>
      <a:lvl8pPr marL="1371600" algn="l" rtl="0" eaLnBrk="1" fontAlgn="base" hangingPunct="1">
        <a:lnSpc>
          <a:spcPct val="90000"/>
        </a:lnSpc>
        <a:spcBef>
          <a:spcPct val="0"/>
        </a:spcBef>
        <a:spcAft>
          <a:spcPct val="0"/>
        </a:spcAft>
        <a:defRPr sz="4000">
          <a:solidFill>
            <a:schemeClr val="bg1"/>
          </a:solidFill>
          <a:latin typeface="Mary Ann" pitchFamily="50" charset="0"/>
        </a:defRPr>
      </a:lvl8pPr>
      <a:lvl9pPr marL="1828800" algn="l" rtl="0" eaLnBrk="1" fontAlgn="base" hangingPunct="1">
        <a:lnSpc>
          <a:spcPct val="90000"/>
        </a:lnSpc>
        <a:spcBef>
          <a:spcPct val="0"/>
        </a:spcBef>
        <a:spcAft>
          <a:spcPct val="0"/>
        </a:spcAft>
        <a:defRPr sz="4000">
          <a:solidFill>
            <a:schemeClr val="bg1"/>
          </a:solidFill>
          <a:latin typeface="Mary Ann" pitchFamily="50" charset="0"/>
        </a:defRPr>
      </a:lvl9pPr>
    </p:titleStyle>
    <p:bodyStyle>
      <a:lvl1pPr marL="182563" indent="-182563" algn="l" rtl="0" eaLnBrk="0" fontAlgn="base" hangingPunct="0">
        <a:spcBef>
          <a:spcPts val="6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1pPr>
      <a:lvl2pPr marL="630238" indent="-274638" algn="l" rtl="0" eaLnBrk="0" fontAlgn="base" hangingPunct="0">
        <a:spcBef>
          <a:spcPts val="3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2pPr>
      <a:lvl3pPr marL="11430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3pPr>
      <a:lvl4pPr marL="16002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4pPr>
      <a:lvl5pPr marL="20574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6" hidden="1"/>
          <p:cNvGraphicFramePr>
            <a:graphicFrameLocks noChangeAspect="1"/>
          </p:cNvGraphicFramePr>
          <p:nvPr>
            <p:custDataLst>
              <p:tags r:id="rId7"/>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9" imgW="476" imgH="476" progId="TCLayout.ActiveDocument.1">
                  <p:embed/>
                </p:oleObj>
              </mc:Choice>
              <mc:Fallback>
                <p:oleObj name="think-cell Slide" r:id="rId9" imgW="476" imgH="476" progId="TCLayout.ActiveDocument.1">
                  <p:embed/>
                  <p:pic>
                    <p:nvPicPr>
                      <p:cNvPr id="3074" name="Object 6"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p:cNvSpPr/>
          <p:nvPr userDrawn="1">
            <p:custDataLst>
              <p:tags r:id="rId8"/>
            </p:custDataLst>
          </p:nvPr>
        </p:nvSpPr>
        <p:spPr>
          <a:xfrm>
            <a:off x="0" y="0"/>
            <a:ext cx="195385"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3075" name="Title Placeholder 1"/>
          <p:cNvSpPr>
            <a:spLocks noGrp="1"/>
          </p:cNvSpPr>
          <p:nvPr>
            <p:ph type="title"/>
          </p:nvPr>
        </p:nvSpPr>
        <p:spPr bwMode="auto">
          <a:xfrm>
            <a:off x="160215" y="258764"/>
            <a:ext cx="1074029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3076" name="Text Placeholder 2"/>
          <p:cNvSpPr>
            <a:spLocks noGrp="1"/>
          </p:cNvSpPr>
          <p:nvPr>
            <p:ph type="body" idx="1"/>
          </p:nvPr>
        </p:nvSpPr>
        <p:spPr bwMode="auto">
          <a:xfrm>
            <a:off x="746369" y="1252538"/>
            <a:ext cx="10701216"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818347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895350" rtl="0" eaLnBrk="0" fontAlgn="base" hangingPunct="0">
        <a:lnSpc>
          <a:spcPct val="90000"/>
        </a:lnSpc>
        <a:spcBef>
          <a:spcPct val="0"/>
        </a:spcBef>
        <a:spcAft>
          <a:spcPct val="0"/>
        </a:spcAft>
        <a:defRPr lang="en-US" sz="2000" b="1" kern="1200">
          <a:solidFill>
            <a:schemeClr val="accent4"/>
          </a:solidFill>
          <a:latin typeface="Calibri" panose="020F0502020204030204" pitchFamily="34" charset="0"/>
          <a:ea typeface="+mj-ea"/>
          <a:cs typeface="+mj-cs"/>
        </a:defRPr>
      </a:lvl1pPr>
      <a:lvl2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2pPr>
      <a:lvl3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3pPr>
      <a:lvl4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4pPr>
      <a:lvl5pPr algn="l" defTabSz="895350" rtl="0" eaLnBrk="0" fontAlgn="base" hangingPunct="0">
        <a:lnSpc>
          <a:spcPct val="90000"/>
        </a:lnSpc>
        <a:spcBef>
          <a:spcPct val="0"/>
        </a:spcBef>
        <a:spcAft>
          <a:spcPct val="0"/>
        </a:spcAft>
        <a:defRPr sz="2000" b="1">
          <a:solidFill>
            <a:srgbClr val="ED8B00"/>
          </a:solidFill>
          <a:latin typeface="Mary Ann" pitchFamily="50" charset="0"/>
          <a:ea typeface="ＭＳ Ｐゴシック" pitchFamily="8" charset="-128"/>
          <a:cs typeface="ＭＳ Ｐゴシック" pitchFamily="8" charset="-128"/>
        </a:defRPr>
      </a:lvl5pPr>
      <a:lvl6pPr marL="457200" algn="l" rtl="0" eaLnBrk="1" fontAlgn="base" hangingPunct="1">
        <a:lnSpc>
          <a:spcPct val="90000"/>
        </a:lnSpc>
        <a:spcBef>
          <a:spcPct val="0"/>
        </a:spcBef>
        <a:spcAft>
          <a:spcPct val="0"/>
        </a:spcAft>
        <a:defRPr sz="4000">
          <a:solidFill>
            <a:schemeClr val="bg1"/>
          </a:solidFill>
          <a:latin typeface="Mary Ann" pitchFamily="50" charset="0"/>
        </a:defRPr>
      </a:lvl6pPr>
      <a:lvl7pPr marL="914400" algn="l" rtl="0" eaLnBrk="1" fontAlgn="base" hangingPunct="1">
        <a:lnSpc>
          <a:spcPct val="90000"/>
        </a:lnSpc>
        <a:spcBef>
          <a:spcPct val="0"/>
        </a:spcBef>
        <a:spcAft>
          <a:spcPct val="0"/>
        </a:spcAft>
        <a:defRPr sz="4000">
          <a:solidFill>
            <a:schemeClr val="bg1"/>
          </a:solidFill>
          <a:latin typeface="Mary Ann" pitchFamily="50" charset="0"/>
        </a:defRPr>
      </a:lvl7pPr>
      <a:lvl8pPr marL="1371600" algn="l" rtl="0" eaLnBrk="1" fontAlgn="base" hangingPunct="1">
        <a:lnSpc>
          <a:spcPct val="90000"/>
        </a:lnSpc>
        <a:spcBef>
          <a:spcPct val="0"/>
        </a:spcBef>
        <a:spcAft>
          <a:spcPct val="0"/>
        </a:spcAft>
        <a:defRPr sz="4000">
          <a:solidFill>
            <a:schemeClr val="bg1"/>
          </a:solidFill>
          <a:latin typeface="Mary Ann" pitchFamily="50" charset="0"/>
        </a:defRPr>
      </a:lvl8pPr>
      <a:lvl9pPr marL="1828800" algn="l" rtl="0" eaLnBrk="1" fontAlgn="base" hangingPunct="1">
        <a:lnSpc>
          <a:spcPct val="90000"/>
        </a:lnSpc>
        <a:spcBef>
          <a:spcPct val="0"/>
        </a:spcBef>
        <a:spcAft>
          <a:spcPct val="0"/>
        </a:spcAft>
        <a:defRPr sz="4000">
          <a:solidFill>
            <a:schemeClr val="bg1"/>
          </a:solidFill>
          <a:latin typeface="Mary Ann" pitchFamily="50" charset="0"/>
        </a:defRPr>
      </a:lvl9pPr>
    </p:titleStyle>
    <p:bodyStyle>
      <a:lvl1pPr marL="182563" indent="-182563" algn="l" rtl="0" eaLnBrk="0" fontAlgn="base" hangingPunct="0">
        <a:spcBef>
          <a:spcPts val="6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1pPr>
      <a:lvl2pPr marL="630238" indent="-274638" algn="l" rtl="0" eaLnBrk="0" fontAlgn="base" hangingPunct="0">
        <a:spcBef>
          <a:spcPts val="3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2pPr>
      <a:lvl3pPr marL="11430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3pPr>
      <a:lvl4pPr marL="16002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4pPr>
      <a:lvl5pPr marL="2057400" indent="-228600" algn="l" rtl="0" eaLnBrk="0" fontAlgn="base" hangingPunct="0">
        <a:spcBef>
          <a:spcPct val="20000"/>
        </a:spcBef>
        <a:spcAft>
          <a:spcPct val="0"/>
        </a:spcAft>
        <a:buFont typeface="Mary Ann" panose="02000506050000020004" pitchFamily="50" charset="0"/>
        <a:buChar char="»"/>
        <a:defRPr sz="1600" kern="1200">
          <a:solidFill>
            <a:schemeClr val="tx1"/>
          </a:solidFill>
          <a:latin typeface="Calibri" panose="020F0502020204030204" pitchFamily="34" charset="0"/>
          <a:ea typeface="ＭＳ Ｐゴシック" pitchFamily="8" charset="-128"/>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slideLayout" Target="../slideLayouts/slideLayout2.xml"/><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tags" Target="../tags/tag74.xml"/><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png"/><Relationship Id="rId1" Type="http://schemas.openxmlformats.org/officeDocument/2006/relationships/tags" Target="../tags/tag73.xml"/><Relationship Id="rId6" Type="http://schemas.openxmlformats.org/officeDocument/2006/relationships/image" Target="../media/image1.emf"/><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oleObject" Target="../embeddings/oleObject39.bin"/><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notesSlide" Target="../notesSlides/notesSlide16.xml"/><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1.png"/><Relationship Id="rId18" Type="http://schemas.openxmlformats.org/officeDocument/2006/relationships/image" Target="../media/image44.svg"/><Relationship Id="rId3" Type="http://schemas.openxmlformats.org/officeDocument/2006/relationships/slideLayout" Target="../slideLayouts/slideLayout2.xml"/><Relationship Id="rId21" Type="http://schemas.openxmlformats.org/officeDocument/2006/relationships/image" Target="../media/image4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3.png"/><Relationship Id="rId2" Type="http://schemas.openxmlformats.org/officeDocument/2006/relationships/tags" Target="../tags/tag76.xml"/><Relationship Id="rId16" Type="http://schemas.openxmlformats.org/officeDocument/2006/relationships/image" Target="../media/image30.svg"/><Relationship Id="rId20" Type="http://schemas.openxmlformats.org/officeDocument/2006/relationships/image" Target="../media/image46.svg"/><Relationship Id="rId1" Type="http://schemas.openxmlformats.org/officeDocument/2006/relationships/tags" Target="../tags/tag75.xml"/><Relationship Id="rId6" Type="http://schemas.openxmlformats.org/officeDocument/2006/relationships/image" Target="../media/image1.emf"/><Relationship Id="rId11" Type="http://schemas.openxmlformats.org/officeDocument/2006/relationships/image" Target="../media/image35.png"/><Relationship Id="rId5" Type="http://schemas.openxmlformats.org/officeDocument/2006/relationships/oleObject" Target="../embeddings/oleObject40.bin"/><Relationship Id="rId15" Type="http://schemas.openxmlformats.org/officeDocument/2006/relationships/image" Target="../media/image29.png"/><Relationship Id="rId23" Type="http://schemas.openxmlformats.org/officeDocument/2006/relationships/image" Target="../media/image49.png"/><Relationship Id="rId10" Type="http://schemas.openxmlformats.org/officeDocument/2006/relationships/image" Target="../media/image40.svg"/><Relationship Id="rId19" Type="http://schemas.openxmlformats.org/officeDocument/2006/relationships/image" Target="../media/image45.png"/><Relationship Id="rId4" Type="http://schemas.openxmlformats.org/officeDocument/2006/relationships/notesSlide" Target="../notesSlides/notesSlide17.xml"/><Relationship Id="rId9" Type="http://schemas.openxmlformats.org/officeDocument/2006/relationships/image" Target="../media/image39.png"/><Relationship Id="rId14" Type="http://schemas.openxmlformats.org/officeDocument/2006/relationships/image" Target="../media/image42.svg"/><Relationship Id="rId22"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4.png"/><Relationship Id="rId18" Type="http://schemas.openxmlformats.org/officeDocument/2006/relationships/image" Target="../media/image46.svg"/><Relationship Id="rId3" Type="http://schemas.openxmlformats.org/officeDocument/2006/relationships/slideLayout" Target="../slideLayouts/slideLayout2.xml"/><Relationship Id="rId21"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53.svg"/><Relationship Id="rId17" Type="http://schemas.openxmlformats.org/officeDocument/2006/relationships/image" Target="../media/image45.png"/><Relationship Id="rId2" Type="http://schemas.openxmlformats.org/officeDocument/2006/relationships/tags" Target="../tags/tag78.xml"/><Relationship Id="rId16" Type="http://schemas.openxmlformats.org/officeDocument/2006/relationships/image" Target="../media/image57.svg"/><Relationship Id="rId20" Type="http://schemas.openxmlformats.org/officeDocument/2006/relationships/image" Target="../media/image48.svg"/><Relationship Id="rId1" Type="http://schemas.openxmlformats.org/officeDocument/2006/relationships/tags" Target="../tags/tag77.xml"/><Relationship Id="rId6" Type="http://schemas.openxmlformats.org/officeDocument/2006/relationships/image" Target="../media/image1.emf"/><Relationship Id="rId11" Type="http://schemas.openxmlformats.org/officeDocument/2006/relationships/image" Target="../media/image52.png"/><Relationship Id="rId5" Type="http://schemas.openxmlformats.org/officeDocument/2006/relationships/oleObject" Target="../embeddings/oleObject41.bin"/><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47.png"/><Relationship Id="rId4" Type="http://schemas.openxmlformats.org/officeDocument/2006/relationships/notesSlide" Target="../notesSlides/notesSlide18.xml"/><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52.png"/><Relationship Id="rId18" Type="http://schemas.openxmlformats.org/officeDocument/2006/relationships/image" Target="../media/image38.svg"/><Relationship Id="rId3" Type="http://schemas.openxmlformats.org/officeDocument/2006/relationships/slideLayout" Target="../slideLayouts/slideLayout2.xml"/><Relationship Id="rId7" Type="http://schemas.openxmlformats.org/officeDocument/2006/relationships/image" Target="../media/image60.png"/><Relationship Id="rId12" Type="http://schemas.openxmlformats.org/officeDocument/2006/relationships/image" Target="../media/image40.svg"/><Relationship Id="rId17" Type="http://schemas.openxmlformats.org/officeDocument/2006/relationships/image" Target="../media/image37.png"/><Relationship Id="rId2" Type="http://schemas.openxmlformats.org/officeDocument/2006/relationships/tags" Target="../tags/tag80.xml"/><Relationship Id="rId16" Type="http://schemas.openxmlformats.org/officeDocument/2006/relationships/image" Target="../media/image20.svg"/><Relationship Id="rId20" Type="http://schemas.openxmlformats.org/officeDocument/2006/relationships/image" Target="../media/image63.png"/><Relationship Id="rId1" Type="http://schemas.openxmlformats.org/officeDocument/2006/relationships/tags" Target="../tags/tag79.xml"/><Relationship Id="rId6" Type="http://schemas.openxmlformats.org/officeDocument/2006/relationships/image" Target="../media/image1.emf"/><Relationship Id="rId11" Type="http://schemas.openxmlformats.org/officeDocument/2006/relationships/image" Target="../media/image39.png"/><Relationship Id="rId5" Type="http://schemas.openxmlformats.org/officeDocument/2006/relationships/oleObject" Target="../embeddings/oleObject42.bin"/><Relationship Id="rId15" Type="http://schemas.openxmlformats.org/officeDocument/2006/relationships/image" Target="../media/image19.png"/><Relationship Id="rId10" Type="http://schemas.openxmlformats.org/officeDocument/2006/relationships/image" Target="../media/image32.svg"/><Relationship Id="rId19" Type="http://schemas.openxmlformats.org/officeDocument/2006/relationships/image" Target="../media/image62.png"/><Relationship Id="rId4" Type="http://schemas.openxmlformats.org/officeDocument/2006/relationships/notesSlide" Target="../notesSlides/notesSlide19.xml"/><Relationship Id="rId9" Type="http://schemas.openxmlformats.org/officeDocument/2006/relationships/image" Target="../media/image31.png"/><Relationship Id="rId1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67.sv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emf"/><Relationship Id="rId11" Type="http://schemas.openxmlformats.org/officeDocument/2006/relationships/image" Target="../media/image66.png"/><Relationship Id="rId5" Type="http://schemas.openxmlformats.org/officeDocument/2006/relationships/oleObject" Target="../embeddings/oleObject43.bin"/><Relationship Id="rId15" Type="http://schemas.openxmlformats.org/officeDocument/2006/relationships/image" Target="../media/image70.svg"/><Relationship Id="rId10" Type="http://schemas.openxmlformats.org/officeDocument/2006/relationships/image" Target="../media/image65.svg"/><Relationship Id="rId4" Type="http://schemas.openxmlformats.org/officeDocument/2006/relationships/notesSlide" Target="../notesSlides/notesSlide20.xml"/><Relationship Id="rId9" Type="http://schemas.openxmlformats.org/officeDocument/2006/relationships/image" Target="../media/image64.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21.png"/><Relationship Id="rId18" Type="http://schemas.openxmlformats.org/officeDocument/2006/relationships/image" Target="../media/image77.svg"/><Relationship Id="rId3" Type="http://schemas.openxmlformats.org/officeDocument/2006/relationships/slideLayout" Target="../slideLayouts/slideLayout2.xml"/><Relationship Id="rId21" Type="http://schemas.openxmlformats.org/officeDocument/2006/relationships/image" Target="../media/image80.png"/><Relationship Id="rId7" Type="http://schemas.openxmlformats.org/officeDocument/2006/relationships/image" Target="../media/image69.png"/><Relationship Id="rId12" Type="http://schemas.openxmlformats.org/officeDocument/2006/relationships/image" Target="../media/image20.svg"/><Relationship Id="rId17" Type="http://schemas.openxmlformats.org/officeDocument/2006/relationships/image" Target="../media/image76.png"/><Relationship Id="rId2" Type="http://schemas.openxmlformats.org/officeDocument/2006/relationships/tags" Target="../tags/tag86.xml"/><Relationship Id="rId16" Type="http://schemas.openxmlformats.org/officeDocument/2006/relationships/image" Target="../media/image75.svg"/><Relationship Id="rId20" Type="http://schemas.openxmlformats.org/officeDocument/2006/relationships/image" Target="../media/image79.png"/><Relationship Id="rId1" Type="http://schemas.openxmlformats.org/officeDocument/2006/relationships/tags" Target="../tags/tag85.xml"/><Relationship Id="rId6" Type="http://schemas.openxmlformats.org/officeDocument/2006/relationships/image" Target="../media/image1.emf"/><Relationship Id="rId11" Type="http://schemas.openxmlformats.org/officeDocument/2006/relationships/image" Target="../media/image19.png"/><Relationship Id="rId5" Type="http://schemas.openxmlformats.org/officeDocument/2006/relationships/oleObject" Target="../embeddings/oleObject45.bin"/><Relationship Id="rId15" Type="http://schemas.openxmlformats.org/officeDocument/2006/relationships/image" Target="../media/image74.png"/><Relationship Id="rId10" Type="http://schemas.openxmlformats.org/officeDocument/2006/relationships/image" Target="../media/image73.svg"/><Relationship Id="rId19" Type="http://schemas.openxmlformats.org/officeDocument/2006/relationships/image" Target="../media/image78.png"/><Relationship Id="rId4" Type="http://schemas.openxmlformats.org/officeDocument/2006/relationships/notesSlide" Target="../notesSlides/notesSlide22.xml"/><Relationship Id="rId9" Type="http://schemas.openxmlformats.org/officeDocument/2006/relationships/image" Target="../media/image72.png"/><Relationship Id="rId14"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65.svg"/><Relationship Id="rId17" Type="http://schemas.openxmlformats.org/officeDocument/2006/relationships/image" Target="../media/image85.png"/><Relationship Id="rId2" Type="http://schemas.openxmlformats.org/officeDocument/2006/relationships/tags" Target="../tags/tag88.xml"/><Relationship Id="rId16" Type="http://schemas.openxmlformats.org/officeDocument/2006/relationships/image" Target="../media/image84.svg"/><Relationship Id="rId20" Type="http://schemas.openxmlformats.org/officeDocument/2006/relationships/image" Target="../media/image88.png"/><Relationship Id="rId1" Type="http://schemas.openxmlformats.org/officeDocument/2006/relationships/tags" Target="../tags/tag87.xml"/><Relationship Id="rId6" Type="http://schemas.openxmlformats.org/officeDocument/2006/relationships/image" Target="../media/image1.emf"/><Relationship Id="rId11" Type="http://schemas.openxmlformats.org/officeDocument/2006/relationships/image" Target="../media/image64.png"/><Relationship Id="rId5" Type="http://schemas.openxmlformats.org/officeDocument/2006/relationships/oleObject" Target="../embeddings/oleObject46.bin"/><Relationship Id="rId15" Type="http://schemas.openxmlformats.org/officeDocument/2006/relationships/image" Target="../media/image83.png"/><Relationship Id="rId10" Type="http://schemas.openxmlformats.org/officeDocument/2006/relationships/image" Target="../media/image16.svg"/><Relationship Id="rId19" Type="http://schemas.openxmlformats.org/officeDocument/2006/relationships/image" Target="../media/image87.png"/><Relationship Id="rId4" Type="http://schemas.openxmlformats.org/officeDocument/2006/relationships/notesSlide" Target="../notesSlides/notesSlide23.xml"/><Relationship Id="rId9" Type="http://schemas.openxmlformats.org/officeDocument/2006/relationships/image" Target="../media/image15.png"/><Relationship Id="rId14" Type="http://schemas.openxmlformats.org/officeDocument/2006/relationships/image" Target="../media/image82.svg"/></Relationships>
</file>

<file path=ppt/slides/_rels/slide2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0.png"/><Relationship Id="rId2" Type="http://schemas.microsoft.com/office/2007/relationships/media" Target="../media/media1.mp4"/><Relationship Id="rId1" Type="http://schemas.openxmlformats.org/officeDocument/2006/relationships/tags" Target="../tags/tag89.xml"/><Relationship Id="rId6" Type="http://schemas.openxmlformats.org/officeDocument/2006/relationships/image" Target="../media/image89.emf"/><Relationship Id="rId5" Type="http://schemas.openxmlformats.org/officeDocument/2006/relationships/oleObject" Target="../embeddings/oleObject47.bin"/><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4.png"/><Relationship Id="rId18"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25.png"/><Relationship Id="rId2" Type="http://schemas.openxmlformats.org/officeDocument/2006/relationships/tags" Target="../tags/tag91.xml"/><Relationship Id="rId16" Type="http://schemas.openxmlformats.org/officeDocument/2006/relationships/image" Target="../media/image30.svg"/><Relationship Id="rId20" Type="http://schemas.openxmlformats.org/officeDocument/2006/relationships/image" Target="../media/image82.svg"/><Relationship Id="rId1" Type="http://schemas.openxmlformats.org/officeDocument/2006/relationships/tags" Target="../tags/tag90.xml"/><Relationship Id="rId6" Type="http://schemas.openxmlformats.org/officeDocument/2006/relationships/image" Target="../media/image1.emf"/><Relationship Id="rId11" Type="http://schemas.openxmlformats.org/officeDocument/2006/relationships/image" Target="../media/image27.png"/><Relationship Id="rId5" Type="http://schemas.openxmlformats.org/officeDocument/2006/relationships/oleObject" Target="../embeddings/oleObject48.bin"/><Relationship Id="rId15" Type="http://schemas.openxmlformats.org/officeDocument/2006/relationships/image" Target="../media/image29.png"/><Relationship Id="rId10" Type="http://schemas.openxmlformats.org/officeDocument/2006/relationships/image" Target="../media/image93.svg"/><Relationship Id="rId19" Type="http://schemas.openxmlformats.org/officeDocument/2006/relationships/image" Target="../media/image81.png"/><Relationship Id="rId4" Type="http://schemas.openxmlformats.org/officeDocument/2006/relationships/notesSlide" Target="../notesSlides/notesSlide24.xml"/><Relationship Id="rId9" Type="http://schemas.openxmlformats.org/officeDocument/2006/relationships/image" Target="../media/image92.png"/><Relationship Id="rId1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slideLayout" Target="../slideLayouts/slideLayout2.xml"/><Relationship Id="rId7" Type="http://schemas.openxmlformats.org/officeDocument/2006/relationships/image" Target="../media/image96.emf"/><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emf"/><Relationship Id="rId5" Type="http://schemas.openxmlformats.org/officeDocument/2006/relationships/oleObject" Target="../embeddings/oleObject53.bin"/><Relationship Id="rId10" Type="http://schemas.openxmlformats.org/officeDocument/2006/relationships/image" Target="../media/image99.emf"/><Relationship Id="rId4" Type="http://schemas.openxmlformats.org/officeDocument/2006/relationships/notesSlide" Target="../notesSlides/notesSlide29.xml"/><Relationship Id="rId9" Type="http://schemas.openxmlformats.org/officeDocument/2006/relationships/image" Target="../media/image98.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0.emf"/><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1.emf"/><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2.emf"/><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emf"/><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oleObject" Target="../embeddings/oleObject57.bin"/><Relationship Id="rId5" Type="http://schemas.openxmlformats.org/officeDocument/2006/relationships/image" Target="../media/image103.emf"/><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4.emf"/><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slideLayout" Target="../slideLayouts/slideLayout2.xml"/><Relationship Id="rId7" Type="http://schemas.openxmlformats.org/officeDocument/2006/relationships/image" Target="../media/image1.emf"/><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oleObject" Target="../embeddings/oleObject59.bin"/><Relationship Id="rId5" Type="http://schemas.openxmlformats.org/officeDocument/2006/relationships/image" Target="../media/image105.emf"/><Relationship Id="rId10" Type="http://schemas.openxmlformats.org/officeDocument/2006/relationships/image" Target="../media/image108.emf"/><Relationship Id="rId4" Type="http://schemas.openxmlformats.org/officeDocument/2006/relationships/notesSlide" Target="../notesSlides/notesSlide35.xml"/><Relationship Id="rId9" Type="http://schemas.openxmlformats.org/officeDocument/2006/relationships/image" Target="../media/image107.em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4.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E861731-14A3-4909-93A2-54C41A57D6A6}"/>
              </a:ext>
            </a:extLst>
          </p:cNvPr>
          <p:cNvGraphicFramePr>
            <a:graphicFrameLocks noChangeAspect="1"/>
          </p:cNvGraphicFramePr>
          <p:nvPr>
            <p:custDataLst>
              <p:tags r:id="rId1"/>
            </p:custDataLst>
            <p:extLst>
              <p:ext uri="{D42A27DB-BD31-4B8C-83A1-F6EECF244321}">
                <p14:modId xmlns:p14="http://schemas.microsoft.com/office/powerpoint/2010/main" val="371190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2E861731-14A3-4909-93A2-54C41A57D6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9" name="Rectangle 7"/>
          <p:cNvSpPr/>
          <p:nvPr/>
        </p:nvSpPr>
        <p:spPr>
          <a:xfrm>
            <a:off x="334962" y="934221"/>
            <a:ext cx="11522075" cy="5305304"/>
          </a:xfrm>
          <a:prstGeom prst="rect">
            <a:avLst/>
          </a:prstGeom>
          <a:solidFill>
            <a:srgbClr val="D2D9EC"/>
          </a:solidFill>
          <a:ln w="12700">
            <a:miter lim="400000"/>
          </a:ln>
        </p:spPr>
        <p:txBody>
          <a:bodyPr lIns="45719" rIns="45719" anchor="ctr"/>
          <a:lstStyle/>
          <a:p>
            <a:pPr algn="ctr">
              <a:defRPr>
                <a:solidFill>
                  <a:srgbClr val="FFFFFF"/>
                </a:solidFill>
              </a:defRPr>
            </a:pPr>
            <a:endParaRPr dirty="0">
              <a:latin typeface="Arial" panose="020B0604020202020204" pitchFamily="34" charset="0"/>
              <a:cs typeface="Arial" panose="020B0604020202020204" pitchFamily="34" charset="0"/>
            </a:endParaRPr>
          </a:p>
        </p:txBody>
      </p:sp>
      <p:sp>
        <p:nvSpPr>
          <p:cNvPr id="80" name="TextBox 7"/>
          <p:cNvSpPr txBox="1"/>
          <p:nvPr/>
        </p:nvSpPr>
        <p:spPr>
          <a:xfrm>
            <a:off x="1341120" y="2405997"/>
            <a:ext cx="8330186"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p>
            <a:pPr>
              <a:defRPr sz="2000">
                <a:latin typeface="Gotham Book"/>
                <a:ea typeface="Gotham Book"/>
                <a:cs typeface="Gotham Book"/>
                <a:sym typeface="Gotham Book"/>
              </a:defRPr>
            </a:pPr>
            <a:r>
              <a:rPr lang="en-GB" sz="3600" b="1" dirty="0">
                <a:solidFill>
                  <a:srgbClr val="68478D"/>
                </a:solidFill>
                <a:latin typeface="Arial" panose="020B0604020202020204" pitchFamily="34" charset="0"/>
                <a:cs typeface="Arial" panose="020B0604020202020204" pitchFamily="34" charset="0"/>
              </a:rPr>
              <a:t>PENDRAGON PLC</a:t>
            </a:r>
          </a:p>
          <a:p>
            <a:pPr>
              <a:defRPr sz="2000">
                <a:latin typeface="Gotham Book"/>
                <a:ea typeface="Gotham Book"/>
                <a:cs typeface="Gotham Book"/>
                <a:sym typeface="Gotham Book"/>
              </a:defRPr>
            </a:pPr>
            <a:r>
              <a:rPr lang="en-GB" sz="2800" b="1" dirty="0">
                <a:solidFill>
                  <a:schemeClr val="tx1">
                    <a:lumMod val="75000"/>
                    <a:lumOff val="25000"/>
                  </a:schemeClr>
                </a:solidFill>
                <a:latin typeface="Arial" panose="020B0604020202020204" pitchFamily="34" charset="0"/>
                <a:cs typeface="Arial" panose="020B0604020202020204" pitchFamily="34" charset="0"/>
              </a:rPr>
              <a:t>2022 INTERIM RESULTS</a:t>
            </a:r>
          </a:p>
          <a:p>
            <a:pPr>
              <a:defRPr sz="2000">
                <a:latin typeface="Gotham Book"/>
                <a:ea typeface="Gotham Book"/>
                <a:cs typeface="Gotham Book"/>
                <a:sym typeface="Gotham Book"/>
              </a:defRPr>
            </a:pPr>
            <a:endParaRPr lang="en-GB" sz="1600" b="1" dirty="0">
              <a:solidFill>
                <a:schemeClr val="tx1">
                  <a:lumMod val="75000"/>
                  <a:lumOff val="25000"/>
                </a:schemeClr>
              </a:solidFill>
              <a:latin typeface="Arial" panose="020B0604020202020204" pitchFamily="34" charset="0"/>
              <a:cs typeface="Arial" panose="020B0604020202020204" pitchFamily="34" charset="0"/>
            </a:endParaRPr>
          </a:p>
          <a:p>
            <a:pPr>
              <a:defRPr sz="2000">
                <a:latin typeface="Gotham Book"/>
                <a:ea typeface="Gotham Book"/>
                <a:cs typeface="Gotham Book"/>
                <a:sym typeface="Gotham Book"/>
              </a:defRPr>
            </a:pPr>
            <a:endParaRPr lang="en-GB" sz="1600" b="1" dirty="0">
              <a:solidFill>
                <a:schemeClr val="tx1">
                  <a:lumMod val="75000"/>
                  <a:lumOff val="25000"/>
                </a:schemeClr>
              </a:solidFill>
              <a:latin typeface="Arial" panose="020B0604020202020204" pitchFamily="34" charset="0"/>
              <a:cs typeface="Arial" panose="020B0604020202020204" pitchFamily="34" charset="0"/>
            </a:endParaRPr>
          </a:p>
          <a:p>
            <a:pPr>
              <a:defRPr sz="2000">
                <a:latin typeface="Gotham Book"/>
                <a:ea typeface="Gotham Book"/>
                <a:cs typeface="Gotham Book"/>
                <a:sym typeface="Gotham Book"/>
              </a:defRPr>
            </a:pPr>
            <a:r>
              <a:rPr lang="en-GB" sz="2000" b="1" dirty="0">
                <a:solidFill>
                  <a:schemeClr val="tx1">
                    <a:lumMod val="75000"/>
                    <a:lumOff val="25000"/>
                  </a:schemeClr>
                </a:solidFill>
                <a:latin typeface="Arial" panose="020B0604020202020204" pitchFamily="34" charset="0"/>
                <a:cs typeface="Arial" panose="020B0604020202020204" pitchFamily="34" charset="0"/>
              </a:rPr>
              <a:t>21</a:t>
            </a:r>
            <a:r>
              <a:rPr lang="en-GB" sz="2000" b="1" baseline="30000" dirty="0">
                <a:solidFill>
                  <a:schemeClr val="tx1">
                    <a:lumMod val="75000"/>
                    <a:lumOff val="25000"/>
                  </a:schemeClr>
                </a:solidFill>
                <a:latin typeface="Arial" panose="020B0604020202020204" pitchFamily="34" charset="0"/>
                <a:cs typeface="Arial" panose="020B0604020202020204" pitchFamily="34" charset="0"/>
              </a:rPr>
              <a:t>st</a:t>
            </a:r>
            <a:r>
              <a:rPr lang="en-GB" sz="2000" b="1" dirty="0">
                <a:solidFill>
                  <a:schemeClr val="tx1">
                    <a:lumMod val="75000"/>
                    <a:lumOff val="25000"/>
                  </a:schemeClr>
                </a:solidFill>
                <a:latin typeface="Arial" panose="020B0604020202020204" pitchFamily="34" charset="0"/>
                <a:cs typeface="Arial" panose="020B0604020202020204" pitchFamily="34" charset="0"/>
              </a:rPr>
              <a:t> </a:t>
            </a:r>
            <a:r>
              <a:rPr lang="en-GB" b="1" dirty="0">
                <a:solidFill>
                  <a:schemeClr val="tx1">
                    <a:lumMod val="75000"/>
                    <a:lumOff val="25000"/>
                  </a:schemeClr>
                </a:solidFill>
                <a:latin typeface="Arial" panose="020B0604020202020204" pitchFamily="34" charset="0"/>
                <a:cs typeface="Arial" panose="020B0604020202020204" pitchFamily="34" charset="0"/>
              </a:rPr>
              <a:t>SEPTEMBER </a:t>
            </a:r>
            <a:r>
              <a:rPr b="1" dirty="0">
                <a:solidFill>
                  <a:schemeClr val="tx1">
                    <a:lumMod val="75000"/>
                    <a:lumOff val="25000"/>
                  </a:schemeClr>
                </a:solidFill>
                <a:latin typeface="Arial" panose="020B0604020202020204" pitchFamily="34" charset="0"/>
                <a:cs typeface="Arial" panose="020B0604020202020204" pitchFamily="34" charset="0"/>
              </a:rPr>
              <a:t>202</a:t>
            </a:r>
            <a:r>
              <a:rPr lang="en-GB" b="1" dirty="0">
                <a:solidFill>
                  <a:schemeClr val="tx1">
                    <a:lumMod val="75000"/>
                    <a:lumOff val="25000"/>
                  </a:schemeClr>
                </a:solidFill>
                <a:latin typeface="Arial" panose="020B0604020202020204" pitchFamily="34" charset="0"/>
                <a:cs typeface="Arial" panose="020B0604020202020204" pitchFamily="34" charset="0"/>
              </a:rPr>
              <a:t>2</a:t>
            </a:r>
          </a:p>
          <a:p>
            <a:pPr>
              <a:defRPr sz="2000">
                <a:latin typeface="Gotham Book"/>
                <a:ea typeface="Gotham Book"/>
                <a:cs typeface="Gotham Book"/>
                <a:sym typeface="Gotham Book"/>
              </a:defRPr>
            </a:pPr>
            <a:endParaRPr lang="en-GB" b="1" dirty="0">
              <a:solidFill>
                <a:schemeClr val="tx1">
                  <a:lumMod val="75000"/>
                  <a:lumOff val="25000"/>
                </a:schemeClr>
              </a:solidFill>
              <a:latin typeface="Arial" panose="020B0604020202020204" pitchFamily="34" charset="0"/>
              <a:cs typeface="Arial" panose="020B0604020202020204" pitchFamily="34" charset="0"/>
            </a:endParaRPr>
          </a:p>
          <a:p>
            <a:pPr>
              <a:defRPr sz="2000">
                <a:latin typeface="Gotham Book"/>
                <a:ea typeface="Gotham Book"/>
                <a:cs typeface="Gotham Book"/>
                <a:sym typeface="Gotham Book"/>
              </a:defRPr>
            </a:pPr>
            <a:endParaRPr lang="en-GB" sz="2400" b="1" dirty="0">
              <a:solidFill>
                <a:schemeClr val="tx1">
                  <a:lumMod val="75000"/>
                  <a:lumOff val="25000"/>
                </a:schemeClr>
              </a:solidFill>
              <a:latin typeface="Arial" panose="020B0604020202020204" pitchFamily="34" charset="0"/>
              <a:ea typeface="Orange BETA"/>
              <a:cs typeface="Arial" panose="020B0604020202020204" pitchFamily="34" charset="0"/>
              <a:sym typeface="Orange BETA"/>
            </a:endParaRPr>
          </a:p>
        </p:txBody>
      </p:sp>
      <p:pic>
        <p:nvPicPr>
          <p:cNvPr id="81" name="Picture 6" descr="Picture 6"/>
          <p:cNvPicPr>
            <a:picLocks noChangeAspect="1"/>
          </p:cNvPicPr>
          <p:nvPr/>
        </p:nvPicPr>
        <p:blipFill>
          <a:blip r:embed="rId6"/>
          <a:stretch>
            <a:fillRect/>
          </a:stretch>
        </p:blipFill>
        <p:spPr>
          <a:xfrm>
            <a:off x="9126854" y="-284"/>
            <a:ext cx="3057331" cy="927849"/>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extLst>
              <p:ext uri="{D42A27DB-BD31-4B8C-83A1-F6EECF244321}">
                <p14:modId xmlns:p14="http://schemas.microsoft.com/office/powerpoint/2010/main" val="164145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4" name="Oval 63">
            <a:extLst>
              <a:ext uri="{FF2B5EF4-FFF2-40B4-BE49-F238E27FC236}">
                <a16:creationId xmlns:a16="http://schemas.microsoft.com/office/drawing/2014/main" id="{7AC46464-EE52-4657-AC86-A67B12E5048F}"/>
              </a:ext>
            </a:extLst>
          </p:cNvPr>
          <p:cNvSpPr/>
          <p:nvPr/>
        </p:nvSpPr>
        <p:spPr>
          <a:xfrm>
            <a:off x="8187916" y="2312858"/>
            <a:ext cx="2054263" cy="397422"/>
          </a:xfrm>
          <a:prstGeom prst="ellipse">
            <a:avLst/>
          </a:prstGeom>
          <a:gradFill flip="none" rotWithShape="1">
            <a:gsLst>
              <a:gs pos="25000">
                <a:schemeClr val="tx1">
                  <a:lumMod val="90000"/>
                  <a:lumOff val="10000"/>
                  <a:alpha val="33000"/>
                </a:schemeClr>
              </a:gs>
              <a:gs pos="84000">
                <a:schemeClr val="bg1">
                  <a:lumMod val="0"/>
                  <a:lumOff val="100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4B47152F-6B70-43B5-AD4F-18C4374CB705}"/>
              </a:ext>
            </a:extLst>
          </p:cNvPr>
          <p:cNvSpPr/>
          <p:nvPr/>
        </p:nvSpPr>
        <p:spPr>
          <a:xfrm>
            <a:off x="1485023" y="2312858"/>
            <a:ext cx="2054263" cy="397422"/>
          </a:xfrm>
          <a:prstGeom prst="ellipse">
            <a:avLst/>
          </a:prstGeom>
          <a:gradFill flip="none" rotWithShape="1">
            <a:gsLst>
              <a:gs pos="25000">
                <a:schemeClr val="tx1">
                  <a:lumMod val="90000"/>
                  <a:lumOff val="10000"/>
                  <a:alpha val="33000"/>
                </a:schemeClr>
              </a:gs>
              <a:gs pos="84000">
                <a:schemeClr val="bg1">
                  <a:lumMod val="0"/>
                  <a:lumOff val="100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DDB6E86E-E9FB-4304-A2EB-AA81B9BAADDA}"/>
              </a:ext>
            </a:extLst>
          </p:cNvPr>
          <p:cNvSpPr/>
          <p:nvPr/>
        </p:nvSpPr>
        <p:spPr>
          <a:xfrm>
            <a:off x="3213281" y="2312858"/>
            <a:ext cx="2054263" cy="397422"/>
          </a:xfrm>
          <a:prstGeom prst="ellipse">
            <a:avLst/>
          </a:prstGeom>
          <a:gradFill flip="none" rotWithShape="1">
            <a:gsLst>
              <a:gs pos="25000">
                <a:schemeClr val="tx1">
                  <a:lumMod val="90000"/>
                  <a:lumOff val="10000"/>
                  <a:alpha val="33000"/>
                </a:schemeClr>
              </a:gs>
              <a:gs pos="84000">
                <a:schemeClr val="bg1">
                  <a:lumMod val="0"/>
                  <a:lumOff val="100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F75A8073-5FEB-4C2D-B5AD-4A8440F149D9}"/>
              </a:ext>
            </a:extLst>
          </p:cNvPr>
          <p:cNvSpPr/>
          <p:nvPr/>
        </p:nvSpPr>
        <p:spPr>
          <a:xfrm>
            <a:off x="4920436" y="2312858"/>
            <a:ext cx="2054263" cy="397422"/>
          </a:xfrm>
          <a:prstGeom prst="ellipse">
            <a:avLst/>
          </a:prstGeom>
          <a:gradFill flip="none" rotWithShape="1">
            <a:gsLst>
              <a:gs pos="25000">
                <a:schemeClr val="tx1">
                  <a:lumMod val="90000"/>
                  <a:lumOff val="10000"/>
                  <a:alpha val="33000"/>
                </a:schemeClr>
              </a:gs>
              <a:gs pos="84000">
                <a:schemeClr val="bg1">
                  <a:lumMod val="0"/>
                  <a:lumOff val="100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id="{12884330-1BE7-4F04-93DC-250A151C2D9F}"/>
              </a:ext>
            </a:extLst>
          </p:cNvPr>
          <p:cNvSpPr/>
          <p:nvPr/>
        </p:nvSpPr>
        <p:spPr>
          <a:xfrm>
            <a:off x="6574142" y="2312858"/>
            <a:ext cx="2054263" cy="397422"/>
          </a:xfrm>
          <a:prstGeom prst="ellipse">
            <a:avLst/>
          </a:prstGeom>
          <a:gradFill flip="none" rotWithShape="1">
            <a:gsLst>
              <a:gs pos="25000">
                <a:schemeClr val="tx1">
                  <a:lumMod val="90000"/>
                  <a:lumOff val="10000"/>
                  <a:alpha val="33000"/>
                </a:schemeClr>
              </a:gs>
              <a:gs pos="84000">
                <a:schemeClr val="bg1">
                  <a:lumMod val="0"/>
                  <a:lumOff val="100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9EE7C5AC-FF74-4412-A456-D6BA6C9FE645}"/>
              </a:ext>
            </a:extLst>
          </p:cNvPr>
          <p:cNvSpPr/>
          <p:nvPr/>
        </p:nvSpPr>
        <p:spPr>
          <a:xfrm>
            <a:off x="10035615" y="2312858"/>
            <a:ext cx="2054263" cy="397422"/>
          </a:xfrm>
          <a:prstGeom prst="ellipse">
            <a:avLst/>
          </a:prstGeom>
          <a:gradFill flip="none" rotWithShape="1">
            <a:gsLst>
              <a:gs pos="25000">
                <a:schemeClr val="tx1">
                  <a:lumMod val="90000"/>
                  <a:lumOff val="10000"/>
                  <a:alpha val="33000"/>
                </a:schemeClr>
              </a:gs>
              <a:gs pos="84000">
                <a:schemeClr val="bg1">
                  <a:lumMod val="0"/>
                  <a:lumOff val="100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cxnSp>
        <p:nvCxnSpPr>
          <p:cNvPr id="124" name="Straight Connector 123">
            <a:extLst>
              <a:ext uri="{FF2B5EF4-FFF2-40B4-BE49-F238E27FC236}">
                <a16:creationId xmlns:a16="http://schemas.microsoft.com/office/drawing/2014/main" id="{633F45F6-9AA2-4889-9092-6CD26F73640E}"/>
              </a:ext>
            </a:extLst>
          </p:cNvPr>
          <p:cNvCxnSpPr>
            <a:cxnSpLocks/>
          </p:cNvCxnSpPr>
          <p:nvPr/>
        </p:nvCxnSpPr>
        <p:spPr>
          <a:xfrm>
            <a:off x="5115466" y="2224293"/>
            <a:ext cx="0" cy="4126302"/>
          </a:xfrm>
          <a:prstGeom prst="line">
            <a:avLst/>
          </a:prstGeom>
          <a:ln w="1016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B2A9558B-9BEA-4B1A-B4EB-B547B1589132}"/>
              </a:ext>
            </a:extLst>
          </p:cNvPr>
          <p:cNvSpPr/>
          <p:nvPr/>
        </p:nvSpPr>
        <p:spPr>
          <a:xfrm>
            <a:off x="1666754" y="2992655"/>
            <a:ext cx="10225209" cy="1080000"/>
          </a:xfrm>
          <a:prstGeom prst="rect">
            <a:avLst/>
          </a:prstGeom>
          <a:solidFill>
            <a:srgbClr val="5E8AB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dirty="0">
              <a:solidFill>
                <a:srgbClr val="FF0000"/>
              </a:solidFill>
              <a:latin typeface="Arial" panose="020B0604020202020204" pitchFamily="34" charset="0"/>
              <a:cs typeface="Arial" panose="020B0604020202020204" pitchFamily="34" charset="0"/>
            </a:endParaRPr>
          </a:p>
        </p:txBody>
      </p:sp>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3929" y="6389708"/>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u="none" strike="noStrike" kern="1200" cap="none" spc="0" normalizeH="0" baseline="0" noProof="0" smtClean="0">
                <a:ln>
                  <a:noFill/>
                </a:ln>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24827"/>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Key </a:t>
            </a:r>
            <a:r>
              <a:rPr lang="en-GB" dirty="0">
                <a:solidFill>
                  <a:prstClr val="white"/>
                </a:solidFill>
                <a:latin typeface="Arial" panose="020B0604020202020204" pitchFamily="34" charset="0"/>
                <a:cs typeface="Arial" panose="020B0604020202020204" pitchFamily="34" charset="0"/>
              </a:rPr>
              <a:t>metrics: H1 FY22  </a:t>
            </a:r>
            <a:endParaRPr kumimoji="0" lang="en-GB" sz="2800" b="1" i="0" u="none" strike="noStrike" kern="1200" cap="none" spc="0" normalizeH="0" baseline="0" noProof="0" dirty="0">
              <a:ln>
                <a:noFill/>
              </a:ln>
              <a:solidFill>
                <a:prstClr val="white"/>
              </a:solidFill>
              <a:effectLst/>
              <a:highlight>
                <a:srgbClr val="FFFF00"/>
              </a:highligh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5302196-57D0-4043-A036-8BF745938EAF}"/>
              </a:ext>
            </a:extLst>
          </p:cNvPr>
          <p:cNvSpPr txBox="1"/>
          <p:nvPr/>
        </p:nvSpPr>
        <p:spPr>
          <a:xfrm>
            <a:off x="1694207" y="3142423"/>
            <a:ext cx="1679492" cy="815608"/>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£1,845.5m</a:t>
            </a:r>
          </a:p>
          <a:p>
            <a:pPr algn="ctr"/>
            <a:endParaRPr lang="en-GB" sz="700" dirty="0">
              <a:latin typeface="Arial" panose="020B0604020202020204" pitchFamily="34" charset="0"/>
              <a:cs typeface="Arial" panose="020B0604020202020204" pitchFamily="34" charset="0"/>
            </a:endParaRPr>
          </a:p>
          <a:p>
            <a:pPr algn="ctr"/>
            <a:r>
              <a:rPr lang="en-GB" sz="1200" i="1" dirty="0">
                <a:latin typeface="Arial" panose="020B0604020202020204" pitchFamily="34" charset="0"/>
                <a:cs typeface="Arial" panose="020B0604020202020204" pitchFamily="34" charset="0"/>
              </a:rPr>
              <a:t>+1.6% vs. H1 FY21</a:t>
            </a:r>
          </a:p>
          <a:p>
            <a:pPr algn="ctr"/>
            <a:r>
              <a:rPr lang="en-GB" sz="1200" i="1" dirty="0">
                <a:latin typeface="Arial" panose="020B0604020202020204" pitchFamily="34" charset="0"/>
                <a:cs typeface="Arial" panose="020B0604020202020204" pitchFamily="34" charset="0"/>
              </a:rPr>
              <a:t>(+3.9% LFL)</a:t>
            </a:r>
          </a:p>
        </p:txBody>
      </p:sp>
      <p:sp>
        <p:nvSpPr>
          <p:cNvPr id="38" name="TextBox 37">
            <a:extLst>
              <a:ext uri="{FF2B5EF4-FFF2-40B4-BE49-F238E27FC236}">
                <a16:creationId xmlns:a16="http://schemas.microsoft.com/office/drawing/2014/main" id="{C52A1F48-48DF-4A4E-9522-30AC8DFE2C85}"/>
              </a:ext>
            </a:extLst>
          </p:cNvPr>
          <p:cNvSpPr txBox="1"/>
          <p:nvPr/>
        </p:nvSpPr>
        <p:spPr>
          <a:xfrm>
            <a:off x="3414327" y="3142582"/>
            <a:ext cx="1679492" cy="100027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£232.2m</a:t>
            </a:r>
          </a:p>
          <a:p>
            <a:pPr algn="ctr"/>
            <a:endParaRPr lang="en-GB" sz="700" dirty="0">
              <a:latin typeface="Arial" panose="020B0604020202020204" pitchFamily="34" charset="0"/>
              <a:cs typeface="Arial" panose="020B0604020202020204" pitchFamily="34" charset="0"/>
            </a:endParaRPr>
          </a:p>
          <a:p>
            <a:pPr algn="ctr"/>
            <a:r>
              <a:rPr lang="en-GB" sz="1200" i="1" dirty="0">
                <a:latin typeface="Arial" panose="020B0604020202020204" pitchFamily="34" charset="0"/>
                <a:cs typeface="Arial" panose="020B0604020202020204" pitchFamily="34" charset="0"/>
              </a:rPr>
              <a:t>+9.9% vs. H1 FY21</a:t>
            </a:r>
          </a:p>
          <a:p>
            <a:pPr algn="ctr"/>
            <a:r>
              <a:rPr lang="en-GB" sz="1200" i="1" dirty="0">
                <a:latin typeface="Arial" panose="020B0604020202020204" pitchFamily="34" charset="0"/>
                <a:cs typeface="Arial" panose="020B0604020202020204" pitchFamily="34" charset="0"/>
              </a:rPr>
              <a:t>(+12.4% LFL)</a:t>
            </a:r>
          </a:p>
          <a:p>
            <a:pPr algn="ctr"/>
            <a:endParaRPr lang="en-GB" sz="1200" i="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4E65B89-3869-41CF-9DA4-A7DFB04E948F}"/>
              </a:ext>
            </a:extLst>
          </p:cNvPr>
          <p:cNvSpPr txBox="1"/>
          <p:nvPr/>
        </p:nvSpPr>
        <p:spPr>
          <a:xfrm>
            <a:off x="8480800" y="3374349"/>
            <a:ext cx="1679492" cy="446276"/>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£33.5m</a:t>
            </a:r>
          </a:p>
          <a:p>
            <a:pPr algn="ctr"/>
            <a:endParaRPr lang="en-GB" sz="7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62A9D1A-FB9B-4189-B21F-28240DA6E05F}"/>
              </a:ext>
            </a:extLst>
          </p:cNvPr>
          <p:cNvSpPr txBox="1"/>
          <p:nvPr/>
        </p:nvSpPr>
        <p:spPr>
          <a:xfrm>
            <a:off x="10206141" y="3237716"/>
            <a:ext cx="1679492" cy="630942"/>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£2.8m</a:t>
            </a:r>
          </a:p>
          <a:p>
            <a:pPr algn="ctr"/>
            <a:endParaRPr lang="en-GB" sz="700" dirty="0">
              <a:latin typeface="Arial" panose="020B0604020202020204" pitchFamily="34" charset="0"/>
              <a:cs typeface="Arial" panose="020B0604020202020204" pitchFamily="34" charset="0"/>
            </a:endParaRPr>
          </a:p>
          <a:p>
            <a:pPr algn="ctr"/>
            <a:r>
              <a:rPr lang="en-GB" sz="1200" i="1" dirty="0">
                <a:latin typeface="Arial" panose="020B0604020202020204" pitchFamily="34" charset="0"/>
                <a:cs typeface="Arial" panose="020B0604020202020204" pitchFamily="34" charset="0"/>
              </a:rPr>
              <a:t>-£52.5m vs. FY21</a:t>
            </a:r>
          </a:p>
        </p:txBody>
      </p:sp>
      <p:sp>
        <p:nvSpPr>
          <p:cNvPr id="72" name="TextBox 71">
            <a:extLst>
              <a:ext uri="{FF2B5EF4-FFF2-40B4-BE49-F238E27FC236}">
                <a16:creationId xmlns:a16="http://schemas.microsoft.com/office/drawing/2014/main" id="{DC6AD5D3-F513-4132-9FC3-A7DC3A207D9D}"/>
              </a:ext>
            </a:extLst>
          </p:cNvPr>
          <p:cNvSpPr txBox="1"/>
          <p:nvPr/>
        </p:nvSpPr>
        <p:spPr>
          <a:xfrm>
            <a:off x="5095830" y="3374465"/>
            <a:ext cx="1679492"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12.6%</a:t>
            </a:r>
          </a:p>
        </p:txBody>
      </p:sp>
      <p:sp>
        <p:nvSpPr>
          <p:cNvPr id="78" name="Freeform 5">
            <a:extLst>
              <a:ext uri="{FF2B5EF4-FFF2-40B4-BE49-F238E27FC236}">
                <a16:creationId xmlns:a16="http://schemas.microsoft.com/office/drawing/2014/main" id="{0354FEEE-29C2-4BF6-998F-A2C52CF9FF40}"/>
              </a:ext>
            </a:extLst>
          </p:cNvPr>
          <p:cNvSpPr>
            <a:spLocks/>
          </p:cNvSpPr>
          <p:nvPr/>
        </p:nvSpPr>
        <p:spPr bwMode="auto">
          <a:xfrm>
            <a:off x="1811485" y="1145449"/>
            <a:ext cx="1464626" cy="1415386"/>
          </a:xfrm>
          <a:custGeom>
            <a:avLst/>
            <a:gdLst>
              <a:gd name="T0" fmla="*/ 9 w 205"/>
              <a:gd name="T1" fmla="*/ 53 h 198"/>
              <a:gd name="T2" fmla="*/ 9 w 205"/>
              <a:gd name="T3" fmla="*/ 53 h 198"/>
              <a:gd name="T4" fmla="*/ 9 w 205"/>
              <a:gd name="T5" fmla="*/ 52 h 198"/>
              <a:gd name="T6" fmla="*/ 11 w 205"/>
              <a:gd name="T7" fmla="*/ 47 h 198"/>
              <a:gd name="T8" fmla="*/ 12 w 205"/>
              <a:gd name="T9" fmla="*/ 46 h 198"/>
              <a:gd name="T10" fmla="*/ 16 w 205"/>
              <a:gd name="T11" fmla="*/ 40 h 198"/>
              <a:gd name="T12" fmla="*/ 16 w 205"/>
              <a:gd name="T13" fmla="*/ 40 h 198"/>
              <a:gd name="T14" fmla="*/ 130 w 205"/>
              <a:gd name="T15" fmla="*/ 16 h 198"/>
              <a:gd name="T16" fmla="*/ 205 w 205"/>
              <a:gd name="T17" fmla="*/ 97 h 198"/>
              <a:gd name="T18" fmla="*/ 205 w 205"/>
              <a:gd name="T19" fmla="*/ 97 h 198"/>
              <a:gd name="T20" fmla="*/ 204 w 205"/>
              <a:gd name="T21" fmla="*/ 112 h 198"/>
              <a:gd name="T22" fmla="*/ 204 w 205"/>
              <a:gd name="T23" fmla="*/ 112 h 198"/>
              <a:gd name="T24" fmla="*/ 200 w 205"/>
              <a:gd name="T25" fmla="*/ 127 h 198"/>
              <a:gd name="T26" fmla="*/ 200 w 205"/>
              <a:gd name="T27" fmla="*/ 127 h 198"/>
              <a:gd name="T28" fmla="*/ 102 w 205"/>
              <a:gd name="T29" fmla="*/ 198 h 198"/>
              <a:gd name="T30" fmla="*/ 0 w 205"/>
              <a:gd name="T31" fmla="*/ 95 h 198"/>
              <a:gd name="T32" fmla="*/ 9 w 205"/>
              <a:gd name="T33" fmla="*/ 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98">
                <a:moveTo>
                  <a:pt x="9" y="53"/>
                </a:moveTo>
                <a:cubicBezTo>
                  <a:pt x="9" y="53"/>
                  <a:pt x="9" y="53"/>
                  <a:pt x="9" y="53"/>
                </a:cubicBezTo>
                <a:cubicBezTo>
                  <a:pt x="9" y="53"/>
                  <a:pt x="9" y="52"/>
                  <a:pt x="9" y="52"/>
                </a:cubicBezTo>
                <a:cubicBezTo>
                  <a:pt x="10" y="51"/>
                  <a:pt x="11" y="49"/>
                  <a:pt x="11" y="47"/>
                </a:cubicBezTo>
                <a:cubicBezTo>
                  <a:pt x="12" y="47"/>
                  <a:pt x="12" y="46"/>
                  <a:pt x="12" y="46"/>
                </a:cubicBezTo>
                <a:cubicBezTo>
                  <a:pt x="13" y="44"/>
                  <a:pt x="15" y="42"/>
                  <a:pt x="16" y="40"/>
                </a:cubicBezTo>
                <a:cubicBezTo>
                  <a:pt x="16" y="40"/>
                  <a:pt x="16" y="40"/>
                  <a:pt x="16" y="40"/>
                </a:cubicBezTo>
                <a:cubicBezTo>
                  <a:pt x="37" y="11"/>
                  <a:pt x="84" y="0"/>
                  <a:pt x="130" y="16"/>
                </a:cubicBezTo>
                <a:cubicBezTo>
                  <a:pt x="173" y="31"/>
                  <a:pt x="202" y="64"/>
                  <a:pt x="205" y="97"/>
                </a:cubicBezTo>
                <a:cubicBezTo>
                  <a:pt x="205" y="97"/>
                  <a:pt x="205" y="97"/>
                  <a:pt x="205" y="97"/>
                </a:cubicBezTo>
                <a:cubicBezTo>
                  <a:pt x="205" y="102"/>
                  <a:pt x="204" y="107"/>
                  <a:pt x="204" y="112"/>
                </a:cubicBezTo>
                <a:cubicBezTo>
                  <a:pt x="204" y="112"/>
                  <a:pt x="204" y="112"/>
                  <a:pt x="204" y="112"/>
                </a:cubicBezTo>
                <a:cubicBezTo>
                  <a:pt x="203" y="118"/>
                  <a:pt x="201" y="123"/>
                  <a:pt x="200" y="127"/>
                </a:cubicBezTo>
                <a:cubicBezTo>
                  <a:pt x="200" y="127"/>
                  <a:pt x="200" y="127"/>
                  <a:pt x="200" y="127"/>
                </a:cubicBezTo>
                <a:cubicBezTo>
                  <a:pt x="186" y="168"/>
                  <a:pt x="148" y="198"/>
                  <a:pt x="102" y="198"/>
                </a:cubicBezTo>
                <a:cubicBezTo>
                  <a:pt x="46" y="198"/>
                  <a:pt x="0" y="152"/>
                  <a:pt x="0" y="95"/>
                </a:cubicBezTo>
                <a:cubicBezTo>
                  <a:pt x="0" y="80"/>
                  <a:pt x="3" y="66"/>
                  <a:pt x="9" y="53"/>
                </a:cubicBezTo>
                <a:close/>
              </a:path>
            </a:pathLst>
          </a:custGeom>
          <a:solidFill>
            <a:srgbClr val="4C3367"/>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9" name="Freeform 6">
            <a:extLst>
              <a:ext uri="{FF2B5EF4-FFF2-40B4-BE49-F238E27FC236}">
                <a16:creationId xmlns:a16="http://schemas.microsoft.com/office/drawing/2014/main" id="{BD8EB379-BAAC-428D-A2D8-A90BAE7DAE79}"/>
              </a:ext>
            </a:extLst>
          </p:cNvPr>
          <p:cNvSpPr>
            <a:spLocks/>
          </p:cNvSpPr>
          <p:nvPr/>
        </p:nvSpPr>
        <p:spPr bwMode="auto">
          <a:xfrm>
            <a:off x="1768557" y="1145449"/>
            <a:ext cx="1507554" cy="1272710"/>
          </a:xfrm>
          <a:custGeom>
            <a:avLst/>
            <a:gdLst>
              <a:gd name="T0" fmla="*/ 86 w 211"/>
              <a:gd name="T1" fmla="*/ 160 h 178"/>
              <a:gd name="T2" fmla="*/ 14 w 211"/>
              <a:gd name="T3" fmla="*/ 55 h 178"/>
              <a:gd name="T4" fmla="*/ 15 w 211"/>
              <a:gd name="T5" fmla="*/ 53 h 178"/>
              <a:gd name="T6" fmla="*/ 22 w 211"/>
              <a:gd name="T7" fmla="*/ 40 h 178"/>
              <a:gd name="T8" fmla="*/ 136 w 211"/>
              <a:gd name="T9" fmla="*/ 16 h 178"/>
              <a:gd name="T10" fmla="*/ 211 w 211"/>
              <a:gd name="T11" fmla="*/ 97 h 178"/>
              <a:gd name="T12" fmla="*/ 206 w 211"/>
              <a:gd name="T13" fmla="*/ 127 h 178"/>
              <a:gd name="T14" fmla="*/ 86 w 211"/>
              <a:gd name="T15" fmla="*/ 16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78">
                <a:moveTo>
                  <a:pt x="86" y="160"/>
                </a:moveTo>
                <a:cubicBezTo>
                  <a:pt x="33" y="142"/>
                  <a:pt x="0" y="94"/>
                  <a:pt x="14" y="55"/>
                </a:cubicBezTo>
                <a:cubicBezTo>
                  <a:pt x="14" y="54"/>
                  <a:pt x="15" y="53"/>
                  <a:pt x="15" y="53"/>
                </a:cubicBezTo>
                <a:cubicBezTo>
                  <a:pt x="17" y="48"/>
                  <a:pt x="19" y="44"/>
                  <a:pt x="22" y="40"/>
                </a:cubicBezTo>
                <a:cubicBezTo>
                  <a:pt x="43" y="11"/>
                  <a:pt x="90" y="0"/>
                  <a:pt x="136" y="16"/>
                </a:cubicBezTo>
                <a:cubicBezTo>
                  <a:pt x="179" y="31"/>
                  <a:pt x="208" y="64"/>
                  <a:pt x="211" y="97"/>
                </a:cubicBezTo>
                <a:cubicBezTo>
                  <a:pt x="211" y="107"/>
                  <a:pt x="209" y="118"/>
                  <a:pt x="206" y="127"/>
                </a:cubicBezTo>
                <a:cubicBezTo>
                  <a:pt x="189" y="163"/>
                  <a:pt x="137" y="178"/>
                  <a:pt x="86" y="160"/>
                </a:cubicBezTo>
                <a:close/>
              </a:path>
            </a:pathLst>
          </a:custGeom>
          <a:solidFill>
            <a:srgbClr val="68478D"/>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C51B942D-F254-4CE2-852F-8AB0FA28A86C}"/>
              </a:ext>
            </a:extLst>
          </p:cNvPr>
          <p:cNvSpPr txBox="1"/>
          <p:nvPr/>
        </p:nvSpPr>
        <p:spPr>
          <a:xfrm>
            <a:off x="1910833" y="1620131"/>
            <a:ext cx="1233864"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Revenue</a:t>
            </a:r>
          </a:p>
        </p:txBody>
      </p:sp>
      <p:sp>
        <p:nvSpPr>
          <p:cNvPr id="83" name="Freeform 5">
            <a:extLst>
              <a:ext uri="{FF2B5EF4-FFF2-40B4-BE49-F238E27FC236}">
                <a16:creationId xmlns:a16="http://schemas.microsoft.com/office/drawing/2014/main" id="{7CCB36DF-E6E0-41EA-95B7-CA8696DB7D59}"/>
              </a:ext>
            </a:extLst>
          </p:cNvPr>
          <p:cNvSpPr>
            <a:spLocks/>
          </p:cNvSpPr>
          <p:nvPr/>
        </p:nvSpPr>
        <p:spPr bwMode="auto">
          <a:xfrm>
            <a:off x="3486207" y="1145449"/>
            <a:ext cx="1464626" cy="1415386"/>
          </a:xfrm>
          <a:custGeom>
            <a:avLst/>
            <a:gdLst>
              <a:gd name="T0" fmla="*/ 9 w 205"/>
              <a:gd name="T1" fmla="*/ 53 h 198"/>
              <a:gd name="T2" fmla="*/ 9 w 205"/>
              <a:gd name="T3" fmla="*/ 53 h 198"/>
              <a:gd name="T4" fmla="*/ 9 w 205"/>
              <a:gd name="T5" fmla="*/ 52 h 198"/>
              <a:gd name="T6" fmla="*/ 11 w 205"/>
              <a:gd name="T7" fmla="*/ 47 h 198"/>
              <a:gd name="T8" fmla="*/ 12 w 205"/>
              <a:gd name="T9" fmla="*/ 46 h 198"/>
              <a:gd name="T10" fmla="*/ 16 w 205"/>
              <a:gd name="T11" fmla="*/ 40 h 198"/>
              <a:gd name="T12" fmla="*/ 16 w 205"/>
              <a:gd name="T13" fmla="*/ 40 h 198"/>
              <a:gd name="T14" fmla="*/ 130 w 205"/>
              <a:gd name="T15" fmla="*/ 16 h 198"/>
              <a:gd name="T16" fmla="*/ 205 w 205"/>
              <a:gd name="T17" fmla="*/ 97 h 198"/>
              <a:gd name="T18" fmla="*/ 205 w 205"/>
              <a:gd name="T19" fmla="*/ 97 h 198"/>
              <a:gd name="T20" fmla="*/ 204 w 205"/>
              <a:gd name="T21" fmla="*/ 112 h 198"/>
              <a:gd name="T22" fmla="*/ 204 w 205"/>
              <a:gd name="T23" fmla="*/ 112 h 198"/>
              <a:gd name="T24" fmla="*/ 200 w 205"/>
              <a:gd name="T25" fmla="*/ 127 h 198"/>
              <a:gd name="T26" fmla="*/ 200 w 205"/>
              <a:gd name="T27" fmla="*/ 127 h 198"/>
              <a:gd name="T28" fmla="*/ 102 w 205"/>
              <a:gd name="T29" fmla="*/ 198 h 198"/>
              <a:gd name="T30" fmla="*/ 0 w 205"/>
              <a:gd name="T31" fmla="*/ 95 h 198"/>
              <a:gd name="T32" fmla="*/ 9 w 205"/>
              <a:gd name="T33" fmla="*/ 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98">
                <a:moveTo>
                  <a:pt x="9" y="53"/>
                </a:moveTo>
                <a:cubicBezTo>
                  <a:pt x="9" y="53"/>
                  <a:pt x="9" y="53"/>
                  <a:pt x="9" y="53"/>
                </a:cubicBezTo>
                <a:cubicBezTo>
                  <a:pt x="9" y="53"/>
                  <a:pt x="9" y="52"/>
                  <a:pt x="9" y="52"/>
                </a:cubicBezTo>
                <a:cubicBezTo>
                  <a:pt x="10" y="51"/>
                  <a:pt x="11" y="49"/>
                  <a:pt x="11" y="47"/>
                </a:cubicBezTo>
                <a:cubicBezTo>
                  <a:pt x="12" y="47"/>
                  <a:pt x="12" y="46"/>
                  <a:pt x="12" y="46"/>
                </a:cubicBezTo>
                <a:cubicBezTo>
                  <a:pt x="13" y="44"/>
                  <a:pt x="15" y="42"/>
                  <a:pt x="16" y="40"/>
                </a:cubicBezTo>
                <a:cubicBezTo>
                  <a:pt x="16" y="40"/>
                  <a:pt x="16" y="40"/>
                  <a:pt x="16" y="40"/>
                </a:cubicBezTo>
                <a:cubicBezTo>
                  <a:pt x="37" y="11"/>
                  <a:pt x="84" y="0"/>
                  <a:pt x="130" y="16"/>
                </a:cubicBezTo>
                <a:cubicBezTo>
                  <a:pt x="173" y="31"/>
                  <a:pt x="202" y="64"/>
                  <a:pt x="205" y="97"/>
                </a:cubicBezTo>
                <a:cubicBezTo>
                  <a:pt x="205" y="97"/>
                  <a:pt x="205" y="97"/>
                  <a:pt x="205" y="97"/>
                </a:cubicBezTo>
                <a:cubicBezTo>
                  <a:pt x="205" y="102"/>
                  <a:pt x="204" y="107"/>
                  <a:pt x="204" y="112"/>
                </a:cubicBezTo>
                <a:cubicBezTo>
                  <a:pt x="204" y="112"/>
                  <a:pt x="204" y="112"/>
                  <a:pt x="204" y="112"/>
                </a:cubicBezTo>
                <a:cubicBezTo>
                  <a:pt x="203" y="118"/>
                  <a:pt x="201" y="123"/>
                  <a:pt x="200" y="127"/>
                </a:cubicBezTo>
                <a:cubicBezTo>
                  <a:pt x="200" y="127"/>
                  <a:pt x="200" y="127"/>
                  <a:pt x="200" y="127"/>
                </a:cubicBezTo>
                <a:cubicBezTo>
                  <a:pt x="186" y="168"/>
                  <a:pt x="148" y="198"/>
                  <a:pt x="102" y="198"/>
                </a:cubicBezTo>
                <a:cubicBezTo>
                  <a:pt x="46" y="198"/>
                  <a:pt x="0" y="152"/>
                  <a:pt x="0" y="95"/>
                </a:cubicBezTo>
                <a:cubicBezTo>
                  <a:pt x="0" y="80"/>
                  <a:pt x="3" y="66"/>
                  <a:pt x="9" y="53"/>
                </a:cubicBezTo>
                <a:close/>
              </a:path>
            </a:pathLst>
          </a:custGeom>
          <a:solidFill>
            <a:srgbClr val="4C3367"/>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4" name="Freeform 6">
            <a:extLst>
              <a:ext uri="{FF2B5EF4-FFF2-40B4-BE49-F238E27FC236}">
                <a16:creationId xmlns:a16="http://schemas.microsoft.com/office/drawing/2014/main" id="{88B87A15-09D4-4E1F-A2ED-E9B7118B0C53}"/>
              </a:ext>
            </a:extLst>
          </p:cNvPr>
          <p:cNvSpPr>
            <a:spLocks/>
          </p:cNvSpPr>
          <p:nvPr/>
        </p:nvSpPr>
        <p:spPr bwMode="auto">
          <a:xfrm>
            <a:off x="3443279" y="1145449"/>
            <a:ext cx="1507554" cy="1272710"/>
          </a:xfrm>
          <a:custGeom>
            <a:avLst/>
            <a:gdLst>
              <a:gd name="T0" fmla="*/ 86 w 211"/>
              <a:gd name="T1" fmla="*/ 160 h 178"/>
              <a:gd name="T2" fmla="*/ 14 w 211"/>
              <a:gd name="T3" fmla="*/ 55 h 178"/>
              <a:gd name="T4" fmla="*/ 15 w 211"/>
              <a:gd name="T5" fmla="*/ 53 h 178"/>
              <a:gd name="T6" fmla="*/ 22 w 211"/>
              <a:gd name="T7" fmla="*/ 40 h 178"/>
              <a:gd name="T8" fmla="*/ 136 w 211"/>
              <a:gd name="T9" fmla="*/ 16 h 178"/>
              <a:gd name="T10" fmla="*/ 211 w 211"/>
              <a:gd name="T11" fmla="*/ 97 h 178"/>
              <a:gd name="T12" fmla="*/ 206 w 211"/>
              <a:gd name="T13" fmla="*/ 127 h 178"/>
              <a:gd name="T14" fmla="*/ 86 w 211"/>
              <a:gd name="T15" fmla="*/ 16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78">
                <a:moveTo>
                  <a:pt x="86" y="160"/>
                </a:moveTo>
                <a:cubicBezTo>
                  <a:pt x="33" y="142"/>
                  <a:pt x="0" y="94"/>
                  <a:pt x="14" y="55"/>
                </a:cubicBezTo>
                <a:cubicBezTo>
                  <a:pt x="14" y="54"/>
                  <a:pt x="15" y="53"/>
                  <a:pt x="15" y="53"/>
                </a:cubicBezTo>
                <a:cubicBezTo>
                  <a:pt x="17" y="48"/>
                  <a:pt x="19" y="44"/>
                  <a:pt x="22" y="40"/>
                </a:cubicBezTo>
                <a:cubicBezTo>
                  <a:pt x="43" y="11"/>
                  <a:pt x="90" y="0"/>
                  <a:pt x="136" y="16"/>
                </a:cubicBezTo>
                <a:cubicBezTo>
                  <a:pt x="179" y="31"/>
                  <a:pt x="208" y="64"/>
                  <a:pt x="211" y="97"/>
                </a:cubicBezTo>
                <a:cubicBezTo>
                  <a:pt x="211" y="107"/>
                  <a:pt x="209" y="118"/>
                  <a:pt x="206" y="127"/>
                </a:cubicBezTo>
                <a:cubicBezTo>
                  <a:pt x="189" y="163"/>
                  <a:pt x="137" y="178"/>
                  <a:pt x="86" y="160"/>
                </a:cubicBezTo>
                <a:close/>
              </a:path>
            </a:pathLst>
          </a:custGeom>
          <a:solidFill>
            <a:srgbClr val="68478D"/>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4BE41AA5-EF90-4D3C-90C3-6B441A08A3D7}"/>
              </a:ext>
            </a:extLst>
          </p:cNvPr>
          <p:cNvSpPr txBox="1"/>
          <p:nvPr/>
        </p:nvSpPr>
        <p:spPr>
          <a:xfrm>
            <a:off x="3584259" y="1490591"/>
            <a:ext cx="1233864" cy="584775"/>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Gross profit</a:t>
            </a:r>
          </a:p>
        </p:txBody>
      </p:sp>
      <p:sp>
        <p:nvSpPr>
          <p:cNvPr id="88" name="Freeform 5">
            <a:extLst>
              <a:ext uri="{FF2B5EF4-FFF2-40B4-BE49-F238E27FC236}">
                <a16:creationId xmlns:a16="http://schemas.microsoft.com/office/drawing/2014/main" id="{F2E6D257-9696-4E76-B44D-A1B60DC08943}"/>
              </a:ext>
            </a:extLst>
          </p:cNvPr>
          <p:cNvSpPr>
            <a:spLocks/>
          </p:cNvSpPr>
          <p:nvPr/>
        </p:nvSpPr>
        <p:spPr bwMode="auto">
          <a:xfrm>
            <a:off x="5213480" y="1145449"/>
            <a:ext cx="1464626" cy="1415386"/>
          </a:xfrm>
          <a:custGeom>
            <a:avLst/>
            <a:gdLst>
              <a:gd name="T0" fmla="*/ 9 w 205"/>
              <a:gd name="T1" fmla="*/ 53 h 198"/>
              <a:gd name="T2" fmla="*/ 9 w 205"/>
              <a:gd name="T3" fmla="*/ 53 h 198"/>
              <a:gd name="T4" fmla="*/ 9 w 205"/>
              <a:gd name="T5" fmla="*/ 52 h 198"/>
              <a:gd name="T6" fmla="*/ 11 w 205"/>
              <a:gd name="T7" fmla="*/ 47 h 198"/>
              <a:gd name="T8" fmla="*/ 12 w 205"/>
              <a:gd name="T9" fmla="*/ 46 h 198"/>
              <a:gd name="T10" fmla="*/ 16 w 205"/>
              <a:gd name="T11" fmla="*/ 40 h 198"/>
              <a:gd name="T12" fmla="*/ 16 w 205"/>
              <a:gd name="T13" fmla="*/ 40 h 198"/>
              <a:gd name="T14" fmla="*/ 130 w 205"/>
              <a:gd name="T15" fmla="*/ 16 h 198"/>
              <a:gd name="T16" fmla="*/ 205 w 205"/>
              <a:gd name="T17" fmla="*/ 97 h 198"/>
              <a:gd name="T18" fmla="*/ 205 w 205"/>
              <a:gd name="T19" fmla="*/ 97 h 198"/>
              <a:gd name="T20" fmla="*/ 204 w 205"/>
              <a:gd name="T21" fmla="*/ 112 h 198"/>
              <a:gd name="T22" fmla="*/ 204 w 205"/>
              <a:gd name="T23" fmla="*/ 112 h 198"/>
              <a:gd name="T24" fmla="*/ 200 w 205"/>
              <a:gd name="T25" fmla="*/ 127 h 198"/>
              <a:gd name="T26" fmla="*/ 200 w 205"/>
              <a:gd name="T27" fmla="*/ 127 h 198"/>
              <a:gd name="T28" fmla="*/ 102 w 205"/>
              <a:gd name="T29" fmla="*/ 198 h 198"/>
              <a:gd name="T30" fmla="*/ 0 w 205"/>
              <a:gd name="T31" fmla="*/ 95 h 198"/>
              <a:gd name="T32" fmla="*/ 9 w 205"/>
              <a:gd name="T33" fmla="*/ 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98">
                <a:moveTo>
                  <a:pt x="9" y="53"/>
                </a:moveTo>
                <a:cubicBezTo>
                  <a:pt x="9" y="53"/>
                  <a:pt x="9" y="53"/>
                  <a:pt x="9" y="53"/>
                </a:cubicBezTo>
                <a:cubicBezTo>
                  <a:pt x="9" y="53"/>
                  <a:pt x="9" y="52"/>
                  <a:pt x="9" y="52"/>
                </a:cubicBezTo>
                <a:cubicBezTo>
                  <a:pt x="10" y="51"/>
                  <a:pt x="11" y="49"/>
                  <a:pt x="11" y="47"/>
                </a:cubicBezTo>
                <a:cubicBezTo>
                  <a:pt x="12" y="47"/>
                  <a:pt x="12" y="46"/>
                  <a:pt x="12" y="46"/>
                </a:cubicBezTo>
                <a:cubicBezTo>
                  <a:pt x="13" y="44"/>
                  <a:pt x="15" y="42"/>
                  <a:pt x="16" y="40"/>
                </a:cubicBezTo>
                <a:cubicBezTo>
                  <a:pt x="16" y="40"/>
                  <a:pt x="16" y="40"/>
                  <a:pt x="16" y="40"/>
                </a:cubicBezTo>
                <a:cubicBezTo>
                  <a:pt x="37" y="11"/>
                  <a:pt x="84" y="0"/>
                  <a:pt x="130" y="16"/>
                </a:cubicBezTo>
                <a:cubicBezTo>
                  <a:pt x="173" y="31"/>
                  <a:pt x="202" y="64"/>
                  <a:pt x="205" y="97"/>
                </a:cubicBezTo>
                <a:cubicBezTo>
                  <a:pt x="205" y="97"/>
                  <a:pt x="205" y="97"/>
                  <a:pt x="205" y="97"/>
                </a:cubicBezTo>
                <a:cubicBezTo>
                  <a:pt x="205" y="102"/>
                  <a:pt x="204" y="107"/>
                  <a:pt x="204" y="112"/>
                </a:cubicBezTo>
                <a:cubicBezTo>
                  <a:pt x="204" y="112"/>
                  <a:pt x="204" y="112"/>
                  <a:pt x="204" y="112"/>
                </a:cubicBezTo>
                <a:cubicBezTo>
                  <a:pt x="203" y="118"/>
                  <a:pt x="201" y="123"/>
                  <a:pt x="200" y="127"/>
                </a:cubicBezTo>
                <a:cubicBezTo>
                  <a:pt x="200" y="127"/>
                  <a:pt x="200" y="127"/>
                  <a:pt x="200" y="127"/>
                </a:cubicBezTo>
                <a:cubicBezTo>
                  <a:pt x="186" y="168"/>
                  <a:pt x="148" y="198"/>
                  <a:pt x="102" y="198"/>
                </a:cubicBezTo>
                <a:cubicBezTo>
                  <a:pt x="46" y="198"/>
                  <a:pt x="0" y="152"/>
                  <a:pt x="0" y="95"/>
                </a:cubicBezTo>
                <a:cubicBezTo>
                  <a:pt x="0" y="80"/>
                  <a:pt x="3" y="66"/>
                  <a:pt x="9" y="53"/>
                </a:cubicBezTo>
                <a:close/>
              </a:path>
            </a:pathLst>
          </a:custGeom>
          <a:solidFill>
            <a:srgbClr val="4C3367"/>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9" name="Freeform 6">
            <a:extLst>
              <a:ext uri="{FF2B5EF4-FFF2-40B4-BE49-F238E27FC236}">
                <a16:creationId xmlns:a16="http://schemas.microsoft.com/office/drawing/2014/main" id="{4CCE4F60-ADD2-4A31-9106-3E82B7D6926C}"/>
              </a:ext>
            </a:extLst>
          </p:cNvPr>
          <p:cNvSpPr>
            <a:spLocks/>
          </p:cNvSpPr>
          <p:nvPr/>
        </p:nvSpPr>
        <p:spPr bwMode="auto">
          <a:xfrm>
            <a:off x="5170552" y="1145449"/>
            <a:ext cx="1507554" cy="1272710"/>
          </a:xfrm>
          <a:custGeom>
            <a:avLst/>
            <a:gdLst>
              <a:gd name="T0" fmla="*/ 86 w 211"/>
              <a:gd name="T1" fmla="*/ 160 h 178"/>
              <a:gd name="T2" fmla="*/ 14 w 211"/>
              <a:gd name="T3" fmla="*/ 55 h 178"/>
              <a:gd name="T4" fmla="*/ 15 w 211"/>
              <a:gd name="T5" fmla="*/ 53 h 178"/>
              <a:gd name="T6" fmla="*/ 22 w 211"/>
              <a:gd name="T7" fmla="*/ 40 h 178"/>
              <a:gd name="T8" fmla="*/ 136 w 211"/>
              <a:gd name="T9" fmla="*/ 16 h 178"/>
              <a:gd name="T10" fmla="*/ 211 w 211"/>
              <a:gd name="T11" fmla="*/ 97 h 178"/>
              <a:gd name="T12" fmla="*/ 206 w 211"/>
              <a:gd name="T13" fmla="*/ 127 h 178"/>
              <a:gd name="T14" fmla="*/ 86 w 211"/>
              <a:gd name="T15" fmla="*/ 16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78">
                <a:moveTo>
                  <a:pt x="86" y="160"/>
                </a:moveTo>
                <a:cubicBezTo>
                  <a:pt x="33" y="142"/>
                  <a:pt x="0" y="94"/>
                  <a:pt x="14" y="55"/>
                </a:cubicBezTo>
                <a:cubicBezTo>
                  <a:pt x="14" y="54"/>
                  <a:pt x="15" y="53"/>
                  <a:pt x="15" y="53"/>
                </a:cubicBezTo>
                <a:cubicBezTo>
                  <a:pt x="17" y="48"/>
                  <a:pt x="19" y="44"/>
                  <a:pt x="22" y="40"/>
                </a:cubicBezTo>
                <a:cubicBezTo>
                  <a:pt x="43" y="11"/>
                  <a:pt x="90" y="0"/>
                  <a:pt x="136" y="16"/>
                </a:cubicBezTo>
                <a:cubicBezTo>
                  <a:pt x="179" y="31"/>
                  <a:pt x="208" y="64"/>
                  <a:pt x="211" y="97"/>
                </a:cubicBezTo>
                <a:cubicBezTo>
                  <a:pt x="211" y="107"/>
                  <a:pt x="209" y="118"/>
                  <a:pt x="206" y="127"/>
                </a:cubicBezTo>
                <a:cubicBezTo>
                  <a:pt x="189" y="163"/>
                  <a:pt x="137" y="178"/>
                  <a:pt x="86" y="160"/>
                </a:cubicBezTo>
                <a:close/>
              </a:path>
            </a:pathLst>
          </a:custGeom>
          <a:solidFill>
            <a:srgbClr val="68478D"/>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95261577-6FE8-4795-9342-0BA9BC095B5C}"/>
              </a:ext>
            </a:extLst>
          </p:cNvPr>
          <p:cNvSpPr txBox="1"/>
          <p:nvPr/>
        </p:nvSpPr>
        <p:spPr>
          <a:xfrm>
            <a:off x="5292965" y="1490591"/>
            <a:ext cx="1233864" cy="584775"/>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Gross margin %</a:t>
            </a:r>
          </a:p>
        </p:txBody>
      </p:sp>
      <p:sp>
        <p:nvSpPr>
          <p:cNvPr id="93" name="Freeform 5">
            <a:extLst>
              <a:ext uri="{FF2B5EF4-FFF2-40B4-BE49-F238E27FC236}">
                <a16:creationId xmlns:a16="http://schemas.microsoft.com/office/drawing/2014/main" id="{FD890206-DC92-48B3-B9EB-BCDB229EA573}"/>
              </a:ext>
            </a:extLst>
          </p:cNvPr>
          <p:cNvSpPr>
            <a:spLocks/>
          </p:cNvSpPr>
          <p:nvPr/>
        </p:nvSpPr>
        <p:spPr bwMode="auto">
          <a:xfrm>
            <a:off x="8538330" y="1145449"/>
            <a:ext cx="1464626" cy="1415386"/>
          </a:xfrm>
          <a:custGeom>
            <a:avLst/>
            <a:gdLst>
              <a:gd name="T0" fmla="*/ 9 w 205"/>
              <a:gd name="T1" fmla="*/ 53 h 198"/>
              <a:gd name="T2" fmla="*/ 9 w 205"/>
              <a:gd name="T3" fmla="*/ 53 h 198"/>
              <a:gd name="T4" fmla="*/ 9 w 205"/>
              <a:gd name="T5" fmla="*/ 52 h 198"/>
              <a:gd name="T6" fmla="*/ 11 w 205"/>
              <a:gd name="T7" fmla="*/ 47 h 198"/>
              <a:gd name="T8" fmla="*/ 12 w 205"/>
              <a:gd name="T9" fmla="*/ 46 h 198"/>
              <a:gd name="T10" fmla="*/ 16 w 205"/>
              <a:gd name="T11" fmla="*/ 40 h 198"/>
              <a:gd name="T12" fmla="*/ 16 w 205"/>
              <a:gd name="T13" fmla="*/ 40 h 198"/>
              <a:gd name="T14" fmla="*/ 130 w 205"/>
              <a:gd name="T15" fmla="*/ 16 h 198"/>
              <a:gd name="T16" fmla="*/ 205 w 205"/>
              <a:gd name="T17" fmla="*/ 97 h 198"/>
              <a:gd name="T18" fmla="*/ 205 w 205"/>
              <a:gd name="T19" fmla="*/ 97 h 198"/>
              <a:gd name="T20" fmla="*/ 204 w 205"/>
              <a:gd name="T21" fmla="*/ 112 h 198"/>
              <a:gd name="T22" fmla="*/ 204 w 205"/>
              <a:gd name="T23" fmla="*/ 112 h 198"/>
              <a:gd name="T24" fmla="*/ 200 w 205"/>
              <a:gd name="T25" fmla="*/ 127 h 198"/>
              <a:gd name="T26" fmla="*/ 200 w 205"/>
              <a:gd name="T27" fmla="*/ 127 h 198"/>
              <a:gd name="T28" fmla="*/ 102 w 205"/>
              <a:gd name="T29" fmla="*/ 198 h 198"/>
              <a:gd name="T30" fmla="*/ 0 w 205"/>
              <a:gd name="T31" fmla="*/ 95 h 198"/>
              <a:gd name="T32" fmla="*/ 9 w 205"/>
              <a:gd name="T33" fmla="*/ 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98">
                <a:moveTo>
                  <a:pt x="9" y="53"/>
                </a:moveTo>
                <a:cubicBezTo>
                  <a:pt x="9" y="53"/>
                  <a:pt x="9" y="53"/>
                  <a:pt x="9" y="53"/>
                </a:cubicBezTo>
                <a:cubicBezTo>
                  <a:pt x="9" y="53"/>
                  <a:pt x="9" y="52"/>
                  <a:pt x="9" y="52"/>
                </a:cubicBezTo>
                <a:cubicBezTo>
                  <a:pt x="10" y="51"/>
                  <a:pt x="11" y="49"/>
                  <a:pt x="11" y="47"/>
                </a:cubicBezTo>
                <a:cubicBezTo>
                  <a:pt x="12" y="47"/>
                  <a:pt x="12" y="46"/>
                  <a:pt x="12" y="46"/>
                </a:cubicBezTo>
                <a:cubicBezTo>
                  <a:pt x="13" y="44"/>
                  <a:pt x="15" y="42"/>
                  <a:pt x="16" y="40"/>
                </a:cubicBezTo>
                <a:cubicBezTo>
                  <a:pt x="16" y="40"/>
                  <a:pt x="16" y="40"/>
                  <a:pt x="16" y="40"/>
                </a:cubicBezTo>
                <a:cubicBezTo>
                  <a:pt x="37" y="11"/>
                  <a:pt x="84" y="0"/>
                  <a:pt x="130" y="16"/>
                </a:cubicBezTo>
                <a:cubicBezTo>
                  <a:pt x="173" y="31"/>
                  <a:pt x="202" y="64"/>
                  <a:pt x="205" y="97"/>
                </a:cubicBezTo>
                <a:cubicBezTo>
                  <a:pt x="205" y="97"/>
                  <a:pt x="205" y="97"/>
                  <a:pt x="205" y="97"/>
                </a:cubicBezTo>
                <a:cubicBezTo>
                  <a:pt x="205" y="102"/>
                  <a:pt x="204" y="107"/>
                  <a:pt x="204" y="112"/>
                </a:cubicBezTo>
                <a:cubicBezTo>
                  <a:pt x="204" y="112"/>
                  <a:pt x="204" y="112"/>
                  <a:pt x="204" y="112"/>
                </a:cubicBezTo>
                <a:cubicBezTo>
                  <a:pt x="203" y="118"/>
                  <a:pt x="201" y="123"/>
                  <a:pt x="200" y="127"/>
                </a:cubicBezTo>
                <a:cubicBezTo>
                  <a:pt x="200" y="127"/>
                  <a:pt x="200" y="127"/>
                  <a:pt x="200" y="127"/>
                </a:cubicBezTo>
                <a:cubicBezTo>
                  <a:pt x="186" y="168"/>
                  <a:pt x="148" y="198"/>
                  <a:pt x="102" y="198"/>
                </a:cubicBezTo>
                <a:cubicBezTo>
                  <a:pt x="46" y="198"/>
                  <a:pt x="0" y="152"/>
                  <a:pt x="0" y="95"/>
                </a:cubicBezTo>
                <a:cubicBezTo>
                  <a:pt x="0" y="80"/>
                  <a:pt x="3" y="66"/>
                  <a:pt x="9" y="53"/>
                </a:cubicBezTo>
                <a:close/>
              </a:path>
            </a:pathLst>
          </a:custGeom>
          <a:solidFill>
            <a:srgbClr val="4C3367"/>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94" name="Freeform 6">
            <a:extLst>
              <a:ext uri="{FF2B5EF4-FFF2-40B4-BE49-F238E27FC236}">
                <a16:creationId xmlns:a16="http://schemas.microsoft.com/office/drawing/2014/main" id="{58CB1190-C024-4215-ACCA-10C9D814F73B}"/>
              </a:ext>
            </a:extLst>
          </p:cNvPr>
          <p:cNvSpPr>
            <a:spLocks/>
          </p:cNvSpPr>
          <p:nvPr/>
        </p:nvSpPr>
        <p:spPr bwMode="auto">
          <a:xfrm>
            <a:off x="8495402" y="1145449"/>
            <a:ext cx="1507554" cy="1272710"/>
          </a:xfrm>
          <a:custGeom>
            <a:avLst/>
            <a:gdLst>
              <a:gd name="T0" fmla="*/ 86 w 211"/>
              <a:gd name="T1" fmla="*/ 160 h 178"/>
              <a:gd name="T2" fmla="*/ 14 w 211"/>
              <a:gd name="T3" fmla="*/ 55 h 178"/>
              <a:gd name="T4" fmla="*/ 15 w 211"/>
              <a:gd name="T5" fmla="*/ 53 h 178"/>
              <a:gd name="T6" fmla="*/ 22 w 211"/>
              <a:gd name="T7" fmla="*/ 40 h 178"/>
              <a:gd name="T8" fmla="*/ 136 w 211"/>
              <a:gd name="T9" fmla="*/ 16 h 178"/>
              <a:gd name="T10" fmla="*/ 211 w 211"/>
              <a:gd name="T11" fmla="*/ 97 h 178"/>
              <a:gd name="T12" fmla="*/ 206 w 211"/>
              <a:gd name="T13" fmla="*/ 127 h 178"/>
              <a:gd name="T14" fmla="*/ 86 w 211"/>
              <a:gd name="T15" fmla="*/ 16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78">
                <a:moveTo>
                  <a:pt x="86" y="160"/>
                </a:moveTo>
                <a:cubicBezTo>
                  <a:pt x="33" y="142"/>
                  <a:pt x="0" y="94"/>
                  <a:pt x="14" y="55"/>
                </a:cubicBezTo>
                <a:cubicBezTo>
                  <a:pt x="14" y="54"/>
                  <a:pt x="15" y="53"/>
                  <a:pt x="15" y="53"/>
                </a:cubicBezTo>
                <a:cubicBezTo>
                  <a:pt x="17" y="48"/>
                  <a:pt x="19" y="44"/>
                  <a:pt x="22" y="40"/>
                </a:cubicBezTo>
                <a:cubicBezTo>
                  <a:pt x="43" y="11"/>
                  <a:pt x="90" y="0"/>
                  <a:pt x="136" y="16"/>
                </a:cubicBezTo>
                <a:cubicBezTo>
                  <a:pt x="179" y="31"/>
                  <a:pt x="208" y="64"/>
                  <a:pt x="211" y="97"/>
                </a:cubicBezTo>
                <a:cubicBezTo>
                  <a:pt x="211" y="107"/>
                  <a:pt x="209" y="118"/>
                  <a:pt x="206" y="127"/>
                </a:cubicBezTo>
                <a:cubicBezTo>
                  <a:pt x="189" y="163"/>
                  <a:pt x="137" y="178"/>
                  <a:pt x="86" y="160"/>
                </a:cubicBezTo>
                <a:close/>
              </a:path>
            </a:pathLst>
          </a:custGeom>
          <a:solidFill>
            <a:srgbClr val="68478D"/>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57125A8B-3BB4-4E06-BCFF-F3F73D832D9C}"/>
              </a:ext>
            </a:extLst>
          </p:cNvPr>
          <p:cNvSpPr txBox="1"/>
          <p:nvPr/>
        </p:nvSpPr>
        <p:spPr>
          <a:xfrm>
            <a:off x="8464596" y="1411531"/>
            <a:ext cx="1628602" cy="830997"/>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Underlying profit / (loss) before tax</a:t>
            </a:r>
          </a:p>
        </p:txBody>
      </p:sp>
      <p:sp>
        <p:nvSpPr>
          <p:cNvPr id="98" name="Freeform 5">
            <a:extLst>
              <a:ext uri="{FF2B5EF4-FFF2-40B4-BE49-F238E27FC236}">
                <a16:creationId xmlns:a16="http://schemas.microsoft.com/office/drawing/2014/main" id="{4FA1F0B6-7180-409B-A389-4972C9B50D32}"/>
              </a:ext>
            </a:extLst>
          </p:cNvPr>
          <p:cNvSpPr>
            <a:spLocks/>
          </p:cNvSpPr>
          <p:nvPr/>
        </p:nvSpPr>
        <p:spPr bwMode="auto">
          <a:xfrm>
            <a:off x="10328659" y="1145449"/>
            <a:ext cx="1464626" cy="1415386"/>
          </a:xfrm>
          <a:custGeom>
            <a:avLst/>
            <a:gdLst>
              <a:gd name="T0" fmla="*/ 9 w 205"/>
              <a:gd name="T1" fmla="*/ 53 h 198"/>
              <a:gd name="T2" fmla="*/ 9 w 205"/>
              <a:gd name="T3" fmla="*/ 53 h 198"/>
              <a:gd name="T4" fmla="*/ 9 w 205"/>
              <a:gd name="T5" fmla="*/ 52 h 198"/>
              <a:gd name="T6" fmla="*/ 11 w 205"/>
              <a:gd name="T7" fmla="*/ 47 h 198"/>
              <a:gd name="T8" fmla="*/ 12 w 205"/>
              <a:gd name="T9" fmla="*/ 46 h 198"/>
              <a:gd name="T10" fmla="*/ 16 w 205"/>
              <a:gd name="T11" fmla="*/ 40 h 198"/>
              <a:gd name="T12" fmla="*/ 16 w 205"/>
              <a:gd name="T13" fmla="*/ 40 h 198"/>
              <a:gd name="T14" fmla="*/ 130 w 205"/>
              <a:gd name="T15" fmla="*/ 16 h 198"/>
              <a:gd name="T16" fmla="*/ 205 w 205"/>
              <a:gd name="T17" fmla="*/ 97 h 198"/>
              <a:gd name="T18" fmla="*/ 205 w 205"/>
              <a:gd name="T19" fmla="*/ 97 h 198"/>
              <a:gd name="T20" fmla="*/ 204 w 205"/>
              <a:gd name="T21" fmla="*/ 112 h 198"/>
              <a:gd name="T22" fmla="*/ 204 w 205"/>
              <a:gd name="T23" fmla="*/ 112 h 198"/>
              <a:gd name="T24" fmla="*/ 200 w 205"/>
              <a:gd name="T25" fmla="*/ 127 h 198"/>
              <a:gd name="T26" fmla="*/ 200 w 205"/>
              <a:gd name="T27" fmla="*/ 127 h 198"/>
              <a:gd name="T28" fmla="*/ 102 w 205"/>
              <a:gd name="T29" fmla="*/ 198 h 198"/>
              <a:gd name="T30" fmla="*/ 0 w 205"/>
              <a:gd name="T31" fmla="*/ 95 h 198"/>
              <a:gd name="T32" fmla="*/ 9 w 205"/>
              <a:gd name="T33" fmla="*/ 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98">
                <a:moveTo>
                  <a:pt x="9" y="53"/>
                </a:moveTo>
                <a:cubicBezTo>
                  <a:pt x="9" y="53"/>
                  <a:pt x="9" y="53"/>
                  <a:pt x="9" y="53"/>
                </a:cubicBezTo>
                <a:cubicBezTo>
                  <a:pt x="9" y="53"/>
                  <a:pt x="9" y="52"/>
                  <a:pt x="9" y="52"/>
                </a:cubicBezTo>
                <a:cubicBezTo>
                  <a:pt x="10" y="51"/>
                  <a:pt x="11" y="49"/>
                  <a:pt x="11" y="47"/>
                </a:cubicBezTo>
                <a:cubicBezTo>
                  <a:pt x="12" y="47"/>
                  <a:pt x="12" y="46"/>
                  <a:pt x="12" y="46"/>
                </a:cubicBezTo>
                <a:cubicBezTo>
                  <a:pt x="13" y="44"/>
                  <a:pt x="15" y="42"/>
                  <a:pt x="16" y="40"/>
                </a:cubicBezTo>
                <a:cubicBezTo>
                  <a:pt x="16" y="40"/>
                  <a:pt x="16" y="40"/>
                  <a:pt x="16" y="40"/>
                </a:cubicBezTo>
                <a:cubicBezTo>
                  <a:pt x="37" y="11"/>
                  <a:pt x="84" y="0"/>
                  <a:pt x="130" y="16"/>
                </a:cubicBezTo>
                <a:cubicBezTo>
                  <a:pt x="173" y="31"/>
                  <a:pt x="202" y="64"/>
                  <a:pt x="205" y="97"/>
                </a:cubicBezTo>
                <a:cubicBezTo>
                  <a:pt x="205" y="97"/>
                  <a:pt x="205" y="97"/>
                  <a:pt x="205" y="97"/>
                </a:cubicBezTo>
                <a:cubicBezTo>
                  <a:pt x="205" y="102"/>
                  <a:pt x="204" y="107"/>
                  <a:pt x="204" y="112"/>
                </a:cubicBezTo>
                <a:cubicBezTo>
                  <a:pt x="204" y="112"/>
                  <a:pt x="204" y="112"/>
                  <a:pt x="204" y="112"/>
                </a:cubicBezTo>
                <a:cubicBezTo>
                  <a:pt x="203" y="118"/>
                  <a:pt x="201" y="123"/>
                  <a:pt x="200" y="127"/>
                </a:cubicBezTo>
                <a:cubicBezTo>
                  <a:pt x="200" y="127"/>
                  <a:pt x="200" y="127"/>
                  <a:pt x="200" y="127"/>
                </a:cubicBezTo>
                <a:cubicBezTo>
                  <a:pt x="186" y="168"/>
                  <a:pt x="148" y="198"/>
                  <a:pt x="102" y="198"/>
                </a:cubicBezTo>
                <a:cubicBezTo>
                  <a:pt x="46" y="198"/>
                  <a:pt x="0" y="152"/>
                  <a:pt x="0" y="95"/>
                </a:cubicBezTo>
                <a:cubicBezTo>
                  <a:pt x="0" y="80"/>
                  <a:pt x="3" y="66"/>
                  <a:pt x="9" y="53"/>
                </a:cubicBezTo>
                <a:close/>
              </a:path>
            </a:pathLst>
          </a:custGeom>
          <a:solidFill>
            <a:srgbClr val="4C3367"/>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99" name="Freeform 6">
            <a:extLst>
              <a:ext uri="{FF2B5EF4-FFF2-40B4-BE49-F238E27FC236}">
                <a16:creationId xmlns:a16="http://schemas.microsoft.com/office/drawing/2014/main" id="{FAB3A7C7-8F34-4D6E-9EF2-C8E59AEA0980}"/>
              </a:ext>
            </a:extLst>
          </p:cNvPr>
          <p:cNvSpPr>
            <a:spLocks/>
          </p:cNvSpPr>
          <p:nvPr/>
        </p:nvSpPr>
        <p:spPr bwMode="auto">
          <a:xfrm>
            <a:off x="10285731" y="1145449"/>
            <a:ext cx="1507554" cy="1272710"/>
          </a:xfrm>
          <a:custGeom>
            <a:avLst/>
            <a:gdLst>
              <a:gd name="T0" fmla="*/ 86 w 211"/>
              <a:gd name="T1" fmla="*/ 160 h 178"/>
              <a:gd name="T2" fmla="*/ 14 w 211"/>
              <a:gd name="T3" fmla="*/ 55 h 178"/>
              <a:gd name="T4" fmla="*/ 15 w 211"/>
              <a:gd name="T5" fmla="*/ 53 h 178"/>
              <a:gd name="T6" fmla="*/ 22 w 211"/>
              <a:gd name="T7" fmla="*/ 40 h 178"/>
              <a:gd name="T8" fmla="*/ 136 w 211"/>
              <a:gd name="T9" fmla="*/ 16 h 178"/>
              <a:gd name="T10" fmla="*/ 211 w 211"/>
              <a:gd name="T11" fmla="*/ 97 h 178"/>
              <a:gd name="T12" fmla="*/ 206 w 211"/>
              <a:gd name="T13" fmla="*/ 127 h 178"/>
              <a:gd name="T14" fmla="*/ 86 w 211"/>
              <a:gd name="T15" fmla="*/ 16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78">
                <a:moveTo>
                  <a:pt x="86" y="160"/>
                </a:moveTo>
                <a:cubicBezTo>
                  <a:pt x="33" y="142"/>
                  <a:pt x="0" y="94"/>
                  <a:pt x="14" y="55"/>
                </a:cubicBezTo>
                <a:cubicBezTo>
                  <a:pt x="14" y="54"/>
                  <a:pt x="15" y="53"/>
                  <a:pt x="15" y="53"/>
                </a:cubicBezTo>
                <a:cubicBezTo>
                  <a:pt x="17" y="48"/>
                  <a:pt x="19" y="44"/>
                  <a:pt x="22" y="40"/>
                </a:cubicBezTo>
                <a:cubicBezTo>
                  <a:pt x="43" y="11"/>
                  <a:pt x="90" y="0"/>
                  <a:pt x="136" y="16"/>
                </a:cubicBezTo>
                <a:cubicBezTo>
                  <a:pt x="179" y="31"/>
                  <a:pt x="208" y="64"/>
                  <a:pt x="211" y="97"/>
                </a:cubicBezTo>
                <a:cubicBezTo>
                  <a:pt x="211" y="107"/>
                  <a:pt x="209" y="118"/>
                  <a:pt x="206" y="127"/>
                </a:cubicBezTo>
                <a:cubicBezTo>
                  <a:pt x="189" y="163"/>
                  <a:pt x="137" y="178"/>
                  <a:pt x="86" y="160"/>
                </a:cubicBezTo>
                <a:close/>
              </a:path>
            </a:pathLst>
          </a:custGeom>
          <a:solidFill>
            <a:srgbClr val="68478D"/>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298C8BEF-4C41-4C16-9A52-2BE5B27AF51F}"/>
              </a:ext>
            </a:extLst>
          </p:cNvPr>
          <p:cNvSpPr txBox="1"/>
          <p:nvPr/>
        </p:nvSpPr>
        <p:spPr>
          <a:xfrm>
            <a:off x="10449809" y="1504520"/>
            <a:ext cx="1233864" cy="584775"/>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Net cash / (debt)</a:t>
            </a:r>
          </a:p>
        </p:txBody>
      </p:sp>
      <p:sp>
        <p:nvSpPr>
          <p:cNvPr id="102" name="Rectangle 101">
            <a:extLst>
              <a:ext uri="{FF2B5EF4-FFF2-40B4-BE49-F238E27FC236}">
                <a16:creationId xmlns:a16="http://schemas.microsoft.com/office/drawing/2014/main" id="{46499BFF-4FEF-4656-8512-452933759021}"/>
              </a:ext>
            </a:extLst>
          </p:cNvPr>
          <p:cNvSpPr/>
          <p:nvPr/>
        </p:nvSpPr>
        <p:spPr>
          <a:xfrm>
            <a:off x="300039" y="2993113"/>
            <a:ext cx="1366715" cy="108000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H1 </a:t>
            </a:r>
            <a:r>
              <a:rPr lang="en-GB" dirty="0">
                <a:solidFill>
                  <a:prstClr val="white"/>
                </a:solidFill>
                <a:latin typeface="Arial" panose="020B0604020202020204" pitchFamily="34" charset="0"/>
                <a:cs typeface="Arial" panose="020B0604020202020204" pitchFamily="34" charset="0"/>
              </a:rPr>
              <a:t>FY</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lang="en-GB" sz="1600" i="1" dirty="0">
                <a:solidFill>
                  <a:prstClr val="white"/>
                </a:solidFill>
                <a:latin typeface="Arial" panose="020B0604020202020204" pitchFamily="34" charset="0"/>
                <a:cs typeface="Arial" panose="020B0604020202020204" pitchFamily="34" charset="0"/>
              </a:rPr>
              <a:t>148</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stores)</a:t>
            </a:r>
            <a:endParaRPr lang="en-GB" sz="1200" i="1" dirty="0">
              <a:latin typeface="Arial" panose="020B0604020202020204" pitchFamily="34" charset="0"/>
              <a:cs typeface="Arial" panose="020B0604020202020204" pitchFamily="34" charset="0"/>
            </a:endParaRPr>
          </a:p>
        </p:txBody>
      </p:sp>
      <p:sp>
        <p:nvSpPr>
          <p:cNvPr id="59" name="Freeform 5">
            <a:extLst>
              <a:ext uri="{FF2B5EF4-FFF2-40B4-BE49-F238E27FC236}">
                <a16:creationId xmlns:a16="http://schemas.microsoft.com/office/drawing/2014/main" id="{6900845A-5635-47A7-913F-89CFD2A4E6E9}"/>
              </a:ext>
            </a:extLst>
          </p:cNvPr>
          <p:cNvSpPr>
            <a:spLocks/>
          </p:cNvSpPr>
          <p:nvPr/>
        </p:nvSpPr>
        <p:spPr bwMode="auto">
          <a:xfrm>
            <a:off x="6907315" y="1150705"/>
            <a:ext cx="1464626" cy="1415386"/>
          </a:xfrm>
          <a:custGeom>
            <a:avLst/>
            <a:gdLst>
              <a:gd name="T0" fmla="*/ 9 w 205"/>
              <a:gd name="T1" fmla="*/ 53 h 198"/>
              <a:gd name="T2" fmla="*/ 9 w 205"/>
              <a:gd name="T3" fmla="*/ 53 h 198"/>
              <a:gd name="T4" fmla="*/ 9 w 205"/>
              <a:gd name="T5" fmla="*/ 52 h 198"/>
              <a:gd name="T6" fmla="*/ 11 w 205"/>
              <a:gd name="T7" fmla="*/ 47 h 198"/>
              <a:gd name="T8" fmla="*/ 12 w 205"/>
              <a:gd name="T9" fmla="*/ 46 h 198"/>
              <a:gd name="T10" fmla="*/ 16 w 205"/>
              <a:gd name="T11" fmla="*/ 40 h 198"/>
              <a:gd name="T12" fmla="*/ 16 w 205"/>
              <a:gd name="T13" fmla="*/ 40 h 198"/>
              <a:gd name="T14" fmla="*/ 130 w 205"/>
              <a:gd name="T15" fmla="*/ 16 h 198"/>
              <a:gd name="T16" fmla="*/ 205 w 205"/>
              <a:gd name="T17" fmla="*/ 97 h 198"/>
              <a:gd name="T18" fmla="*/ 205 w 205"/>
              <a:gd name="T19" fmla="*/ 97 h 198"/>
              <a:gd name="T20" fmla="*/ 204 w 205"/>
              <a:gd name="T21" fmla="*/ 112 h 198"/>
              <a:gd name="T22" fmla="*/ 204 w 205"/>
              <a:gd name="T23" fmla="*/ 112 h 198"/>
              <a:gd name="T24" fmla="*/ 200 w 205"/>
              <a:gd name="T25" fmla="*/ 127 h 198"/>
              <a:gd name="T26" fmla="*/ 200 w 205"/>
              <a:gd name="T27" fmla="*/ 127 h 198"/>
              <a:gd name="T28" fmla="*/ 102 w 205"/>
              <a:gd name="T29" fmla="*/ 198 h 198"/>
              <a:gd name="T30" fmla="*/ 0 w 205"/>
              <a:gd name="T31" fmla="*/ 95 h 198"/>
              <a:gd name="T32" fmla="*/ 9 w 205"/>
              <a:gd name="T33" fmla="*/ 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98">
                <a:moveTo>
                  <a:pt x="9" y="53"/>
                </a:moveTo>
                <a:cubicBezTo>
                  <a:pt x="9" y="53"/>
                  <a:pt x="9" y="53"/>
                  <a:pt x="9" y="53"/>
                </a:cubicBezTo>
                <a:cubicBezTo>
                  <a:pt x="9" y="53"/>
                  <a:pt x="9" y="52"/>
                  <a:pt x="9" y="52"/>
                </a:cubicBezTo>
                <a:cubicBezTo>
                  <a:pt x="10" y="51"/>
                  <a:pt x="11" y="49"/>
                  <a:pt x="11" y="47"/>
                </a:cubicBezTo>
                <a:cubicBezTo>
                  <a:pt x="12" y="47"/>
                  <a:pt x="12" y="46"/>
                  <a:pt x="12" y="46"/>
                </a:cubicBezTo>
                <a:cubicBezTo>
                  <a:pt x="13" y="44"/>
                  <a:pt x="15" y="42"/>
                  <a:pt x="16" y="40"/>
                </a:cubicBezTo>
                <a:cubicBezTo>
                  <a:pt x="16" y="40"/>
                  <a:pt x="16" y="40"/>
                  <a:pt x="16" y="40"/>
                </a:cubicBezTo>
                <a:cubicBezTo>
                  <a:pt x="37" y="11"/>
                  <a:pt x="84" y="0"/>
                  <a:pt x="130" y="16"/>
                </a:cubicBezTo>
                <a:cubicBezTo>
                  <a:pt x="173" y="31"/>
                  <a:pt x="202" y="64"/>
                  <a:pt x="205" y="97"/>
                </a:cubicBezTo>
                <a:cubicBezTo>
                  <a:pt x="205" y="97"/>
                  <a:pt x="205" y="97"/>
                  <a:pt x="205" y="97"/>
                </a:cubicBezTo>
                <a:cubicBezTo>
                  <a:pt x="205" y="102"/>
                  <a:pt x="204" y="107"/>
                  <a:pt x="204" y="112"/>
                </a:cubicBezTo>
                <a:cubicBezTo>
                  <a:pt x="204" y="112"/>
                  <a:pt x="204" y="112"/>
                  <a:pt x="204" y="112"/>
                </a:cubicBezTo>
                <a:cubicBezTo>
                  <a:pt x="203" y="118"/>
                  <a:pt x="201" y="123"/>
                  <a:pt x="200" y="127"/>
                </a:cubicBezTo>
                <a:cubicBezTo>
                  <a:pt x="200" y="127"/>
                  <a:pt x="200" y="127"/>
                  <a:pt x="200" y="127"/>
                </a:cubicBezTo>
                <a:cubicBezTo>
                  <a:pt x="186" y="168"/>
                  <a:pt x="148" y="198"/>
                  <a:pt x="102" y="198"/>
                </a:cubicBezTo>
                <a:cubicBezTo>
                  <a:pt x="46" y="198"/>
                  <a:pt x="0" y="152"/>
                  <a:pt x="0" y="95"/>
                </a:cubicBezTo>
                <a:cubicBezTo>
                  <a:pt x="0" y="80"/>
                  <a:pt x="3" y="66"/>
                  <a:pt x="9" y="53"/>
                </a:cubicBezTo>
                <a:close/>
              </a:path>
            </a:pathLst>
          </a:custGeom>
          <a:solidFill>
            <a:srgbClr val="4C3367"/>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60" name="Freeform 6">
            <a:extLst>
              <a:ext uri="{FF2B5EF4-FFF2-40B4-BE49-F238E27FC236}">
                <a16:creationId xmlns:a16="http://schemas.microsoft.com/office/drawing/2014/main" id="{4E771768-E178-411A-A9F3-7C48F9120921}"/>
              </a:ext>
            </a:extLst>
          </p:cNvPr>
          <p:cNvSpPr>
            <a:spLocks/>
          </p:cNvSpPr>
          <p:nvPr/>
        </p:nvSpPr>
        <p:spPr bwMode="auto">
          <a:xfrm>
            <a:off x="6864387" y="1150705"/>
            <a:ext cx="1507554" cy="1272710"/>
          </a:xfrm>
          <a:custGeom>
            <a:avLst/>
            <a:gdLst>
              <a:gd name="T0" fmla="*/ 86 w 211"/>
              <a:gd name="T1" fmla="*/ 160 h 178"/>
              <a:gd name="T2" fmla="*/ 14 w 211"/>
              <a:gd name="T3" fmla="*/ 55 h 178"/>
              <a:gd name="T4" fmla="*/ 15 w 211"/>
              <a:gd name="T5" fmla="*/ 53 h 178"/>
              <a:gd name="T6" fmla="*/ 22 w 211"/>
              <a:gd name="T7" fmla="*/ 40 h 178"/>
              <a:gd name="T8" fmla="*/ 136 w 211"/>
              <a:gd name="T9" fmla="*/ 16 h 178"/>
              <a:gd name="T10" fmla="*/ 211 w 211"/>
              <a:gd name="T11" fmla="*/ 97 h 178"/>
              <a:gd name="T12" fmla="*/ 206 w 211"/>
              <a:gd name="T13" fmla="*/ 127 h 178"/>
              <a:gd name="T14" fmla="*/ 86 w 211"/>
              <a:gd name="T15" fmla="*/ 16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78">
                <a:moveTo>
                  <a:pt x="86" y="160"/>
                </a:moveTo>
                <a:cubicBezTo>
                  <a:pt x="33" y="142"/>
                  <a:pt x="0" y="94"/>
                  <a:pt x="14" y="55"/>
                </a:cubicBezTo>
                <a:cubicBezTo>
                  <a:pt x="14" y="54"/>
                  <a:pt x="15" y="53"/>
                  <a:pt x="15" y="53"/>
                </a:cubicBezTo>
                <a:cubicBezTo>
                  <a:pt x="17" y="48"/>
                  <a:pt x="19" y="44"/>
                  <a:pt x="22" y="40"/>
                </a:cubicBezTo>
                <a:cubicBezTo>
                  <a:pt x="43" y="11"/>
                  <a:pt x="90" y="0"/>
                  <a:pt x="136" y="16"/>
                </a:cubicBezTo>
                <a:cubicBezTo>
                  <a:pt x="179" y="31"/>
                  <a:pt x="208" y="64"/>
                  <a:pt x="211" y="97"/>
                </a:cubicBezTo>
                <a:cubicBezTo>
                  <a:pt x="211" y="107"/>
                  <a:pt x="209" y="118"/>
                  <a:pt x="206" y="127"/>
                </a:cubicBezTo>
                <a:cubicBezTo>
                  <a:pt x="189" y="163"/>
                  <a:pt x="137" y="178"/>
                  <a:pt x="86" y="160"/>
                </a:cubicBezTo>
                <a:close/>
              </a:path>
            </a:pathLst>
          </a:custGeom>
          <a:solidFill>
            <a:srgbClr val="68478D"/>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80AE6B-0738-45A2-BE31-9D242B5B0081}"/>
              </a:ext>
            </a:extLst>
          </p:cNvPr>
          <p:cNvSpPr txBox="1"/>
          <p:nvPr/>
        </p:nvSpPr>
        <p:spPr>
          <a:xfrm>
            <a:off x="6942305" y="1459061"/>
            <a:ext cx="1352010" cy="830997"/>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Underlying operating costs</a:t>
            </a:r>
          </a:p>
        </p:txBody>
      </p:sp>
      <p:sp>
        <p:nvSpPr>
          <p:cNvPr id="63" name="TextBox 62">
            <a:extLst>
              <a:ext uri="{FF2B5EF4-FFF2-40B4-BE49-F238E27FC236}">
                <a16:creationId xmlns:a16="http://schemas.microsoft.com/office/drawing/2014/main" id="{7B2F7CB1-9CE0-4E43-8170-304FD8B6F0E4}"/>
              </a:ext>
            </a:extLst>
          </p:cNvPr>
          <p:cNvSpPr txBox="1"/>
          <p:nvPr/>
        </p:nvSpPr>
        <p:spPr>
          <a:xfrm>
            <a:off x="6749940" y="3236723"/>
            <a:ext cx="1679492" cy="112338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£(180.1)m</a:t>
            </a:r>
            <a:endParaRPr lang="en-GB" sz="2000" dirty="0">
              <a:latin typeface="Arial" panose="020B0604020202020204" pitchFamily="34" charset="0"/>
              <a:cs typeface="Arial" panose="020B0604020202020204" pitchFamily="34" charset="0"/>
            </a:endParaRPr>
          </a:p>
          <a:p>
            <a:pPr algn="ctr"/>
            <a:endParaRPr lang="en-GB" sz="800" dirty="0">
              <a:latin typeface="Arial" panose="020B0604020202020204" pitchFamily="34" charset="0"/>
              <a:cs typeface="Arial" panose="020B0604020202020204" pitchFamily="34" charset="0"/>
            </a:endParaRPr>
          </a:p>
          <a:p>
            <a:pPr algn="ctr"/>
            <a:r>
              <a:rPr lang="en-GB" sz="1200" i="1" dirty="0">
                <a:latin typeface="Arial" panose="020B0604020202020204" pitchFamily="34" charset="0"/>
                <a:cs typeface="Arial" panose="020B0604020202020204" pitchFamily="34" charset="0"/>
              </a:rPr>
              <a:t>+13.1% vs. H1 FY21</a:t>
            </a:r>
          </a:p>
          <a:p>
            <a:pPr algn="ctr"/>
            <a:endParaRPr lang="en-GB" sz="1200" dirty="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a:p>
            <a:pPr algn="ctr"/>
            <a:endParaRPr lang="en-GB" sz="700" dirty="0">
              <a:latin typeface="Arial" panose="020B060402020202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id="{15FE0F0E-E609-49AE-A59F-0A14E9DE57D0}"/>
              </a:ext>
            </a:extLst>
          </p:cNvPr>
          <p:cNvSpPr/>
          <p:nvPr/>
        </p:nvSpPr>
        <p:spPr>
          <a:xfrm>
            <a:off x="1485024" y="5079103"/>
            <a:ext cx="10437302" cy="804049"/>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2AF1C396-6F77-4B7A-BFD7-0552E2D07516}"/>
              </a:ext>
            </a:extLst>
          </p:cNvPr>
          <p:cNvSpPr/>
          <p:nvPr/>
        </p:nvSpPr>
        <p:spPr>
          <a:xfrm>
            <a:off x="1666754" y="4193771"/>
            <a:ext cx="10225209" cy="804049"/>
          </a:xfrm>
          <a:prstGeom prst="rect">
            <a:avLst/>
          </a:prstGeom>
          <a:solidFill>
            <a:srgbClr val="68478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F6B4B4E1-A95C-4721-9E51-5BB05FFD8EBD}"/>
              </a:ext>
            </a:extLst>
          </p:cNvPr>
          <p:cNvSpPr txBox="1"/>
          <p:nvPr/>
        </p:nvSpPr>
        <p:spPr>
          <a:xfrm>
            <a:off x="1712431" y="4411849"/>
            <a:ext cx="16794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£1,815.6m</a:t>
            </a:r>
          </a:p>
        </p:txBody>
      </p:sp>
      <p:sp>
        <p:nvSpPr>
          <p:cNvPr id="110" name="TextBox 109">
            <a:extLst>
              <a:ext uri="{FF2B5EF4-FFF2-40B4-BE49-F238E27FC236}">
                <a16:creationId xmlns:a16="http://schemas.microsoft.com/office/drawing/2014/main" id="{E60EC40D-A267-4AD9-8E3B-EF49F161381E}"/>
              </a:ext>
            </a:extLst>
          </p:cNvPr>
          <p:cNvSpPr txBox="1"/>
          <p:nvPr/>
        </p:nvSpPr>
        <p:spPr>
          <a:xfrm>
            <a:off x="3401628" y="4409825"/>
            <a:ext cx="16794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£211.2m</a:t>
            </a:r>
          </a:p>
        </p:txBody>
      </p:sp>
      <p:sp>
        <p:nvSpPr>
          <p:cNvPr id="111" name="TextBox 110">
            <a:extLst>
              <a:ext uri="{FF2B5EF4-FFF2-40B4-BE49-F238E27FC236}">
                <a16:creationId xmlns:a16="http://schemas.microsoft.com/office/drawing/2014/main" id="{390C16C1-51A9-4D2E-A573-3BC2B43064D3}"/>
              </a:ext>
            </a:extLst>
          </p:cNvPr>
          <p:cNvSpPr txBox="1"/>
          <p:nvPr/>
        </p:nvSpPr>
        <p:spPr>
          <a:xfrm>
            <a:off x="8498858" y="4411389"/>
            <a:ext cx="1679492"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£35.1m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4D3F1356-5D27-4AE3-B010-EEFF9AA7AEED}"/>
              </a:ext>
            </a:extLst>
          </p:cNvPr>
          <p:cNvSpPr txBox="1"/>
          <p:nvPr/>
        </p:nvSpPr>
        <p:spPr>
          <a:xfrm>
            <a:off x="10215714" y="4407174"/>
            <a:ext cx="1679492"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£9.5m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A49C1DCB-EABD-4A9F-B553-64B43AE2528D}"/>
              </a:ext>
            </a:extLst>
          </p:cNvPr>
          <p:cNvSpPr txBox="1"/>
          <p:nvPr/>
        </p:nvSpPr>
        <p:spPr>
          <a:xfrm>
            <a:off x="1706643" y="5284592"/>
            <a:ext cx="167949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£1,218.3m</a:t>
            </a:r>
          </a:p>
        </p:txBody>
      </p:sp>
      <p:sp>
        <p:nvSpPr>
          <p:cNvPr id="121" name="TextBox 120">
            <a:extLst>
              <a:ext uri="{FF2B5EF4-FFF2-40B4-BE49-F238E27FC236}">
                <a16:creationId xmlns:a16="http://schemas.microsoft.com/office/drawing/2014/main" id="{62575F87-FE27-45A0-8833-749A48E42ECB}"/>
              </a:ext>
            </a:extLst>
          </p:cNvPr>
          <p:cNvSpPr txBox="1"/>
          <p:nvPr/>
        </p:nvSpPr>
        <p:spPr>
          <a:xfrm>
            <a:off x="5137952" y="4410404"/>
            <a:ext cx="16794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11.6%</a:t>
            </a:r>
          </a:p>
        </p:txBody>
      </p:sp>
      <p:sp>
        <p:nvSpPr>
          <p:cNvPr id="122" name="Rectangle 121">
            <a:extLst>
              <a:ext uri="{FF2B5EF4-FFF2-40B4-BE49-F238E27FC236}">
                <a16:creationId xmlns:a16="http://schemas.microsoft.com/office/drawing/2014/main" id="{3429DEE9-A81F-4D66-8247-0C6AC2BCC0DF}"/>
              </a:ext>
            </a:extLst>
          </p:cNvPr>
          <p:cNvSpPr/>
          <p:nvPr/>
        </p:nvSpPr>
        <p:spPr>
          <a:xfrm>
            <a:off x="300039" y="4193771"/>
            <a:ext cx="1366715" cy="804049"/>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H1 </a:t>
            </a:r>
            <a:r>
              <a:rPr lang="en-GB" sz="1600" dirty="0">
                <a:solidFill>
                  <a:prstClr val="white"/>
                </a:solidFill>
                <a:latin typeface="Arial" panose="020B0604020202020204" pitchFamily="34" charset="0"/>
                <a:cs typeface="Arial" panose="020B0604020202020204" pitchFamily="34" charset="0"/>
              </a:rPr>
              <a:t>FY</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(150 stores)</a:t>
            </a:r>
          </a:p>
        </p:txBody>
      </p:sp>
      <p:sp>
        <p:nvSpPr>
          <p:cNvPr id="123" name="Rectangle 122">
            <a:extLst>
              <a:ext uri="{FF2B5EF4-FFF2-40B4-BE49-F238E27FC236}">
                <a16:creationId xmlns:a16="http://schemas.microsoft.com/office/drawing/2014/main" id="{EA86DD82-D9E2-48EC-9121-4120496CBFB9}"/>
              </a:ext>
            </a:extLst>
          </p:cNvPr>
          <p:cNvSpPr/>
          <p:nvPr/>
        </p:nvSpPr>
        <p:spPr>
          <a:xfrm>
            <a:off x="300039" y="5079103"/>
            <a:ext cx="1384643" cy="80404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H1 </a:t>
            </a:r>
            <a:r>
              <a:rPr lang="en-GB" sz="1600" i="1" dirty="0">
                <a:solidFill>
                  <a:prstClr val="white"/>
                </a:solidFill>
                <a:latin typeface="Arial" panose="020B0604020202020204" pitchFamily="34" charset="0"/>
                <a:cs typeface="Arial" panose="020B0604020202020204" pitchFamily="34" charset="0"/>
              </a:rPr>
              <a:t>FY</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en-GB" sz="1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175 stores</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127" name="TextBox 126">
            <a:extLst>
              <a:ext uri="{FF2B5EF4-FFF2-40B4-BE49-F238E27FC236}">
                <a16:creationId xmlns:a16="http://schemas.microsoft.com/office/drawing/2014/main" id="{0347F657-6FDC-4251-907B-9EF7963DB7FE}"/>
              </a:ext>
            </a:extLst>
          </p:cNvPr>
          <p:cNvSpPr txBox="1"/>
          <p:nvPr/>
        </p:nvSpPr>
        <p:spPr>
          <a:xfrm>
            <a:off x="3390052" y="5284592"/>
            <a:ext cx="167949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£135.3m</a:t>
            </a:r>
          </a:p>
        </p:txBody>
      </p:sp>
      <p:sp>
        <p:nvSpPr>
          <p:cNvPr id="128" name="TextBox 127">
            <a:extLst>
              <a:ext uri="{FF2B5EF4-FFF2-40B4-BE49-F238E27FC236}">
                <a16:creationId xmlns:a16="http://schemas.microsoft.com/office/drawing/2014/main" id="{F5D6F5F3-5B5D-4591-B8E1-8E77BBDB4881}"/>
              </a:ext>
            </a:extLst>
          </p:cNvPr>
          <p:cNvSpPr txBox="1"/>
          <p:nvPr/>
        </p:nvSpPr>
        <p:spPr>
          <a:xfrm>
            <a:off x="5148466" y="5264272"/>
            <a:ext cx="167949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11.1%</a:t>
            </a:r>
          </a:p>
        </p:txBody>
      </p:sp>
      <p:sp>
        <p:nvSpPr>
          <p:cNvPr id="129" name="TextBox 128">
            <a:extLst>
              <a:ext uri="{FF2B5EF4-FFF2-40B4-BE49-F238E27FC236}">
                <a16:creationId xmlns:a16="http://schemas.microsoft.com/office/drawing/2014/main" id="{336DB49A-2F01-4207-BFD3-E72073379BA8}"/>
              </a:ext>
            </a:extLst>
          </p:cNvPr>
          <p:cNvSpPr txBox="1"/>
          <p:nvPr/>
        </p:nvSpPr>
        <p:spPr>
          <a:xfrm>
            <a:off x="8470992" y="5284592"/>
            <a:ext cx="167949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£(31.0)m</a:t>
            </a:r>
          </a:p>
        </p:txBody>
      </p:sp>
      <p:sp>
        <p:nvSpPr>
          <p:cNvPr id="130" name="TextBox 129">
            <a:extLst>
              <a:ext uri="{FF2B5EF4-FFF2-40B4-BE49-F238E27FC236}">
                <a16:creationId xmlns:a16="http://schemas.microsoft.com/office/drawing/2014/main" id="{0B07D342-5483-485C-8286-80B785692E16}"/>
              </a:ext>
            </a:extLst>
          </p:cNvPr>
          <p:cNvSpPr txBox="1"/>
          <p:nvPr/>
        </p:nvSpPr>
        <p:spPr>
          <a:xfrm>
            <a:off x="10250730" y="5274082"/>
            <a:ext cx="167949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£(46.0)m</a:t>
            </a:r>
          </a:p>
        </p:txBody>
      </p:sp>
      <p:sp>
        <p:nvSpPr>
          <p:cNvPr id="131" name="TextBox 130">
            <a:extLst>
              <a:ext uri="{FF2B5EF4-FFF2-40B4-BE49-F238E27FC236}">
                <a16:creationId xmlns:a16="http://schemas.microsoft.com/office/drawing/2014/main" id="{0273D74C-2492-4C1C-B49C-A695D97DFDE5}"/>
              </a:ext>
            </a:extLst>
          </p:cNvPr>
          <p:cNvSpPr txBox="1"/>
          <p:nvPr/>
        </p:nvSpPr>
        <p:spPr>
          <a:xfrm>
            <a:off x="6728217" y="4411389"/>
            <a:ext cx="1679492"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£(159.3)m</a:t>
            </a:r>
            <a:r>
              <a:rPr lang="en-GB" sz="1600" baseline="30000" dirty="0">
                <a:solidFill>
                  <a:prstClr val="black">
                    <a:lumMod val="75000"/>
                    <a:lumOff val="25000"/>
                  </a:prstClr>
                </a:solidFill>
                <a:latin typeface="Arial" panose="020B0604020202020204" pitchFamily="34" charset="0"/>
                <a:cs typeface="Arial" panose="020B0604020202020204" pitchFamily="34" charset="0"/>
              </a:rPr>
              <a:t>2</a:t>
            </a:r>
            <a:endPar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43780173-1DC7-441A-8C80-A9A69B76351E}"/>
              </a:ext>
            </a:extLst>
          </p:cNvPr>
          <p:cNvSpPr txBox="1"/>
          <p:nvPr/>
        </p:nvSpPr>
        <p:spPr>
          <a:xfrm>
            <a:off x="6701388" y="5284592"/>
            <a:ext cx="167949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£(146.1)m</a:t>
            </a:r>
            <a:r>
              <a:rPr kumimoji="0" lang="en-GB" sz="1600" u="none" strike="noStrike" kern="1200" cap="none" spc="0" normalizeH="0" baseline="30000" noProof="0" dirty="0">
                <a:ln>
                  <a:noFill/>
                </a:ln>
                <a:effectLst/>
                <a:uLnTx/>
                <a:uFillTx/>
                <a:latin typeface="Arial" panose="020B0604020202020204" pitchFamily="34" charset="0"/>
                <a:cs typeface="Arial" panose="020B0604020202020204" pitchFamily="34" charset="0"/>
              </a:rPr>
              <a:t>1</a:t>
            </a:r>
            <a:endParaRPr kumimoji="0" lang="en-GB" sz="160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109" name="Straight Connector 108">
            <a:extLst>
              <a:ext uri="{FF2B5EF4-FFF2-40B4-BE49-F238E27FC236}">
                <a16:creationId xmlns:a16="http://schemas.microsoft.com/office/drawing/2014/main" id="{05F7B591-1272-4FCF-A055-C26EF0C922D8}"/>
              </a:ext>
            </a:extLst>
          </p:cNvPr>
          <p:cNvCxnSpPr>
            <a:cxnSpLocks/>
          </p:cNvCxnSpPr>
          <p:nvPr/>
        </p:nvCxnSpPr>
        <p:spPr>
          <a:xfrm>
            <a:off x="3430237" y="2224293"/>
            <a:ext cx="0" cy="4126302"/>
          </a:xfrm>
          <a:prstGeom prst="line">
            <a:avLst/>
          </a:prstGeom>
          <a:ln w="1016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34903E5-63BF-45BF-966E-7455464351BA}"/>
              </a:ext>
            </a:extLst>
          </p:cNvPr>
          <p:cNvCxnSpPr>
            <a:cxnSpLocks/>
          </p:cNvCxnSpPr>
          <p:nvPr/>
        </p:nvCxnSpPr>
        <p:spPr>
          <a:xfrm>
            <a:off x="5103276" y="2376693"/>
            <a:ext cx="0" cy="4126302"/>
          </a:xfrm>
          <a:prstGeom prst="line">
            <a:avLst/>
          </a:prstGeom>
          <a:ln w="1016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1888746-DE3B-4935-ADA4-B6B0E80CDC26}"/>
              </a:ext>
            </a:extLst>
          </p:cNvPr>
          <p:cNvCxnSpPr>
            <a:cxnSpLocks/>
          </p:cNvCxnSpPr>
          <p:nvPr/>
        </p:nvCxnSpPr>
        <p:spPr>
          <a:xfrm>
            <a:off x="6758652" y="2224293"/>
            <a:ext cx="0" cy="4126302"/>
          </a:xfrm>
          <a:prstGeom prst="line">
            <a:avLst/>
          </a:prstGeom>
          <a:ln w="1016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D034700-2893-49F8-AAF9-BC38B3A9F618}"/>
              </a:ext>
            </a:extLst>
          </p:cNvPr>
          <p:cNvCxnSpPr>
            <a:cxnSpLocks/>
          </p:cNvCxnSpPr>
          <p:nvPr/>
        </p:nvCxnSpPr>
        <p:spPr>
          <a:xfrm>
            <a:off x="8454395" y="2224293"/>
            <a:ext cx="0" cy="4126302"/>
          </a:xfrm>
          <a:prstGeom prst="line">
            <a:avLst/>
          </a:prstGeom>
          <a:ln w="1016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7560DC4-0143-4F13-B9A1-38B96643CCA6}"/>
              </a:ext>
            </a:extLst>
          </p:cNvPr>
          <p:cNvCxnSpPr>
            <a:cxnSpLocks/>
          </p:cNvCxnSpPr>
          <p:nvPr/>
        </p:nvCxnSpPr>
        <p:spPr>
          <a:xfrm>
            <a:off x="10183344" y="2376693"/>
            <a:ext cx="0" cy="4126302"/>
          </a:xfrm>
          <a:prstGeom prst="line">
            <a:avLst/>
          </a:prstGeom>
          <a:ln w="1016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F1FC832-2166-4D7D-B1C6-0AC03DC5EEAC}"/>
              </a:ext>
            </a:extLst>
          </p:cNvPr>
          <p:cNvSpPr txBox="1"/>
          <p:nvPr/>
        </p:nvSpPr>
        <p:spPr>
          <a:xfrm>
            <a:off x="317967" y="6375362"/>
            <a:ext cx="9372335" cy="292388"/>
          </a:xfrm>
          <a:prstGeom prst="rect">
            <a:avLst/>
          </a:prstGeom>
          <a:noFill/>
        </p:spPr>
        <p:txBody>
          <a:bodyPr wrap="square" rtlCol="0">
            <a:spAutoFit/>
          </a:bodyPr>
          <a:lstStyle/>
          <a:p>
            <a:r>
              <a:rPr lang="en-GB" sz="1300" dirty="0">
                <a:latin typeface="Arial" panose="020B0604020202020204" pitchFamily="34" charset="0"/>
                <a:cs typeface="Arial" panose="020B0604020202020204" pitchFamily="34" charset="0"/>
              </a:rPr>
              <a:t>Underlying operating costs include </a:t>
            </a:r>
            <a:r>
              <a:rPr lang="en-GB" sz="1300" baseline="30000" dirty="0">
                <a:latin typeface="Arial" panose="020B0604020202020204" pitchFamily="34" charset="0"/>
                <a:cs typeface="Arial" panose="020B0604020202020204" pitchFamily="34" charset="0"/>
              </a:rPr>
              <a:t>1 </a:t>
            </a:r>
            <a:r>
              <a:rPr lang="en-GB" sz="1300" dirty="0">
                <a:latin typeface="Arial" panose="020B0604020202020204" pitchFamily="34" charset="0"/>
                <a:cs typeface="Arial" panose="020B0604020202020204" pitchFamily="34" charset="0"/>
              </a:rPr>
              <a:t>£34.4m of rates relief &amp; furlough in H1 FY20,  </a:t>
            </a:r>
            <a:r>
              <a:rPr lang="en-GB" sz="1300" baseline="30000" dirty="0">
                <a:latin typeface="Arial" panose="020B0604020202020204" pitchFamily="34" charset="0"/>
                <a:cs typeface="Arial" panose="020B0604020202020204" pitchFamily="34" charset="0"/>
              </a:rPr>
              <a:t>2</a:t>
            </a:r>
            <a:r>
              <a:rPr lang="en-GB" sz="1300" dirty="0">
                <a:latin typeface="Arial" panose="020B0604020202020204" pitchFamily="34" charset="0"/>
                <a:cs typeface="Arial" panose="020B0604020202020204" pitchFamily="34" charset="0"/>
              </a:rPr>
              <a:t> £8.3m in H1 FY21</a:t>
            </a:r>
            <a:endParaRPr lang="en-GB" sz="13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86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1419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lang="en-GB" dirty="0">
                <a:solidFill>
                  <a:prstClr val="white"/>
                </a:solidFill>
                <a:latin typeface="Arial" panose="020B0604020202020204" pitchFamily="34" charset="0"/>
                <a:cs typeface="Arial" panose="020B0604020202020204" pitchFamily="34" charset="0"/>
              </a:rPr>
              <a:t>Financial summary: Income statement</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C59E7EE-6BA3-4701-B82C-417517636192}"/>
              </a:ext>
            </a:extLst>
          </p:cNvPr>
          <p:cNvSpPr txBox="1"/>
          <p:nvPr/>
        </p:nvSpPr>
        <p:spPr>
          <a:xfrm>
            <a:off x="7531774" y="1205530"/>
            <a:ext cx="4360189" cy="5593839"/>
          </a:xfrm>
          <a:prstGeom prst="rect">
            <a:avLst/>
          </a:prstGeom>
          <a:noFill/>
          <a:ln>
            <a:noFill/>
          </a:ln>
        </p:spPr>
        <p:txBody>
          <a:bodyPr wrap="square">
            <a:spAutoFit/>
          </a:bodyPr>
          <a:lstStyle>
            <a:defPPr>
              <a:defRPr lang="en-US"/>
            </a:defPPr>
            <a:lvl1pPr marL="176213" marR="0" lvl="0" indent="-176213" fontAlgn="auto">
              <a:lnSpc>
                <a:spcPct val="100000"/>
              </a:lnSpc>
              <a:spcBef>
                <a:spcPts val="0"/>
              </a:spcBef>
              <a:spcAft>
                <a:spcPts val="300"/>
              </a:spcAft>
              <a:buClr>
                <a:srgbClr val="68478D"/>
              </a:buClr>
              <a:buSzTx/>
              <a:buFont typeface="Arial" panose="020B0604020202020204" pitchFamily="34" charset="0"/>
              <a:buChar char="•"/>
              <a:tabLst/>
              <a:defRPr kumimoji="0" sz="1200" b="0" i="0" u="none" strike="noStrike" cap="none" spc="0" normalizeH="0" baseline="0">
                <a:ln>
                  <a:noFill/>
                </a:ln>
                <a:solidFill>
                  <a:schemeClr val="tx1">
                    <a:lumMod val="75000"/>
                    <a:lumOff val="25000"/>
                  </a:schemeClr>
                </a:solidFill>
                <a:effectLst/>
                <a:uLnTx/>
                <a:uFillTx/>
                <a:latin typeface="Gotham Book" panose="02000603040000020004" pitchFamily="2" charset="0"/>
              </a:defRPr>
            </a:lvl1pPr>
          </a:lstStyle>
          <a:p>
            <a:r>
              <a:rPr lang="en-GB" sz="1150" dirty="0">
                <a:solidFill>
                  <a:schemeClr val="tx1"/>
                </a:solidFill>
                <a:latin typeface="Arial" panose="020B0604020202020204" pitchFamily="34" charset="0"/>
                <a:cs typeface="Arial" panose="020B0604020202020204" pitchFamily="34" charset="0"/>
              </a:rPr>
              <a:t>Revenue increase of 1.6% 	</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Like for like revenue increase of 3.9%	</a:t>
            </a:r>
          </a:p>
          <a:p>
            <a:endParaRPr lang="en-GB" sz="300" dirty="0">
              <a:solidFill>
                <a:srgbClr val="FF0000"/>
              </a:solidFill>
              <a:highlight>
                <a:srgbClr val="FFFF00"/>
              </a:highlight>
              <a:latin typeface="Arial" panose="020B0604020202020204" pitchFamily="34" charset="0"/>
              <a:cs typeface="Arial" panose="020B0604020202020204" pitchFamily="34" charset="0"/>
            </a:endParaRPr>
          </a:p>
          <a:p>
            <a:r>
              <a:rPr lang="en-GB" sz="1150" dirty="0">
                <a:solidFill>
                  <a:schemeClr val="tx1"/>
                </a:solidFill>
                <a:latin typeface="Arial" panose="020B0604020202020204" pitchFamily="34" charset="0"/>
                <a:cs typeface="Arial" panose="020B0604020202020204" pitchFamily="34" charset="0"/>
              </a:rPr>
              <a:t>Strong gross margins</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Gross margin % increase of 1.0% to 12.6%</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New GPU +59.1%, used GPU +22.7% and increase in aftersales margin</a:t>
            </a:r>
          </a:p>
          <a:p>
            <a:endParaRPr lang="en-GB" sz="300" dirty="0">
              <a:solidFill>
                <a:srgbClr val="FF0000"/>
              </a:solidFill>
              <a:highlight>
                <a:srgbClr val="FFFF00"/>
              </a:highlight>
              <a:latin typeface="Arial" panose="020B0604020202020204" pitchFamily="34" charset="0"/>
              <a:cs typeface="Arial" panose="020B0604020202020204" pitchFamily="34" charset="0"/>
            </a:endParaRPr>
          </a:p>
          <a:p>
            <a:r>
              <a:rPr lang="en-GB" sz="1150" dirty="0">
                <a:solidFill>
                  <a:schemeClr val="tx1"/>
                </a:solidFill>
                <a:latin typeface="Arial" panose="020B0604020202020204" pitchFamily="34" charset="0"/>
                <a:cs typeface="Arial" panose="020B0604020202020204" pitchFamily="34" charset="0"/>
              </a:rPr>
              <a:t>Total operating costs up £20.8m (13.1%) in line with previous guidance </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Increase of £7m in marketing costs to support the used car proposition</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Reversal of £8.3m of government support, primarily rates rebates, received in H1 FY21</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Higher levels of cost inflation, partially offset by ongoing focus on cost saving opportunities</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Utility hedging offering some protection to 2023</a:t>
            </a:r>
          </a:p>
          <a:p>
            <a:pPr marL="715963" lvl="1" indent="-258763">
              <a:spcAft>
                <a:spcPts val="300"/>
              </a:spcAft>
              <a:buClr>
                <a:srgbClr val="68478D"/>
              </a:buClr>
              <a:buFont typeface="Calibri" panose="020F0502020204030204" pitchFamily="34" charset="0"/>
              <a:buChar char="―"/>
            </a:pPr>
            <a:endParaRPr lang="en-GB" sz="300" dirty="0">
              <a:highlight>
                <a:srgbClr val="FFFF00"/>
              </a:highlight>
              <a:latin typeface="Arial" panose="020B0604020202020204" pitchFamily="34" charset="0"/>
              <a:cs typeface="Arial" panose="020B0604020202020204" pitchFamily="34" charset="0"/>
            </a:endParaRPr>
          </a:p>
          <a:p>
            <a:r>
              <a:rPr lang="en-GB" sz="1150" dirty="0">
                <a:solidFill>
                  <a:schemeClr val="tx1"/>
                </a:solidFill>
                <a:latin typeface="Arial" panose="020B0604020202020204" pitchFamily="34" charset="0"/>
                <a:cs typeface="Arial" panose="020B0604020202020204" pitchFamily="34" charset="0"/>
              </a:rPr>
              <a:t>Higher interest charge driven by increases in stocking interest, bank interest and lease interest</a:t>
            </a:r>
          </a:p>
          <a:p>
            <a:endParaRPr lang="en-GB" sz="300" dirty="0">
              <a:solidFill>
                <a:schemeClr val="tx1"/>
              </a:solidFill>
              <a:latin typeface="Arial" panose="020B0604020202020204" pitchFamily="34" charset="0"/>
              <a:cs typeface="Arial" panose="020B0604020202020204" pitchFamily="34" charset="0"/>
            </a:endParaRPr>
          </a:p>
          <a:p>
            <a:r>
              <a:rPr lang="en-GB" sz="1150" dirty="0">
                <a:solidFill>
                  <a:schemeClr val="tx1"/>
                </a:solidFill>
                <a:latin typeface="Arial" panose="020B0604020202020204" pitchFamily="34" charset="0"/>
                <a:cs typeface="Arial" panose="020B0604020202020204" pitchFamily="34" charset="0"/>
              </a:rPr>
              <a:t>Non-underlying charges of £0.6m (H1 FY21: £4.3m):</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Net gains on disposals of £7.2m</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Impairment charges of £4.8m</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Pension costs of £0.2m</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Termination and severance costs of £0.2m</a:t>
            </a:r>
          </a:p>
          <a:p>
            <a:pPr marL="715963" lvl="1" indent="-258763">
              <a:spcAft>
                <a:spcPts val="300"/>
              </a:spcAft>
              <a:buClr>
                <a:srgbClr val="68478D"/>
              </a:buClr>
              <a:buFont typeface="Calibri" panose="020F0502020204030204" pitchFamily="34" charset="0"/>
              <a:buChar char="―"/>
            </a:pPr>
            <a:r>
              <a:rPr lang="en-GB" sz="1150" i="1" dirty="0">
                <a:latin typeface="Arial" panose="020B0604020202020204" pitchFamily="34" charset="0"/>
                <a:cs typeface="Arial" panose="020B0604020202020204" pitchFamily="34" charset="0"/>
              </a:rPr>
              <a:t>Loss on refinancing of £2.6m</a:t>
            </a:r>
          </a:p>
          <a:p>
            <a:pPr lvl="1">
              <a:spcAft>
                <a:spcPts val="300"/>
              </a:spcAft>
              <a:buClr>
                <a:srgbClr val="68478D"/>
              </a:buClr>
            </a:pPr>
            <a:endParaRPr lang="en-GB" sz="300" i="1" dirty="0">
              <a:solidFill>
                <a:srgbClr val="FF0000"/>
              </a:solidFill>
              <a:latin typeface="Arial" panose="020B0604020202020204" pitchFamily="34" charset="0"/>
              <a:cs typeface="Arial" panose="020B0604020202020204" pitchFamily="34" charset="0"/>
            </a:endParaRPr>
          </a:p>
          <a:p>
            <a:pPr marL="176213" lvl="1" indent="-176213">
              <a:spcAft>
                <a:spcPts val="300"/>
              </a:spcAft>
              <a:buClr>
                <a:srgbClr val="68478D"/>
              </a:buClr>
              <a:buFont typeface="Arial" panose="020B0604020202020204" pitchFamily="34" charset="0"/>
              <a:buChar char="•"/>
            </a:pPr>
            <a:r>
              <a:rPr lang="en-GB" sz="1150" dirty="0">
                <a:latin typeface="Arial" panose="020B0604020202020204" pitchFamily="34" charset="0"/>
                <a:cs typeface="Arial" panose="020B0604020202020204" pitchFamily="34" charset="0"/>
              </a:rPr>
              <a:t>Underlying profit before tax of £33.5m</a:t>
            </a:r>
            <a:endParaRPr lang="en-GB" sz="1150" i="1"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3DC28755-5698-45FB-B3FB-29284EBD2CF8}"/>
              </a:ext>
            </a:extLst>
          </p:cNvPr>
          <p:cNvGraphicFramePr>
            <a:graphicFrameLocks noGrp="1"/>
          </p:cNvGraphicFramePr>
          <p:nvPr>
            <p:extLst>
              <p:ext uri="{D42A27DB-BD31-4B8C-83A1-F6EECF244321}">
                <p14:modId xmlns:p14="http://schemas.microsoft.com/office/powerpoint/2010/main" val="4252641064"/>
              </p:ext>
            </p:extLst>
          </p:nvPr>
        </p:nvGraphicFramePr>
        <p:xfrm>
          <a:off x="462596" y="1279100"/>
          <a:ext cx="6522996" cy="5034762"/>
        </p:xfrm>
        <a:graphic>
          <a:graphicData uri="http://schemas.openxmlformats.org/drawingml/2006/table">
            <a:tbl>
              <a:tblPr firstRow="1" bandRow="1">
                <a:tableStyleId>{9D7B26C5-4107-4FEC-AEDC-1716B250A1EF}</a:tableStyleId>
              </a:tblPr>
              <a:tblGrid>
                <a:gridCol w="3473283">
                  <a:extLst>
                    <a:ext uri="{9D8B030D-6E8A-4147-A177-3AD203B41FA5}">
                      <a16:colId xmlns:a16="http://schemas.microsoft.com/office/drawing/2014/main" val="20000"/>
                    </a:ext>
                  </a:extLst>
                </a:gridCol>
                <a:gridCol w="1016571">
                  <a:extLst>
                    <a:ext uri="{9D8B030D-6E8A-4147-A177-3AD203B41FA5}">
                      <a16:colId xmlns:a16="http://schemas.microsoft.com/office/drawing/2014/main" val="20001"/>
                    </a:ext>
                  </a:extLst>
                </a:gridCol>
                <a:gridCol w="1016571">
                  <a:extLst>
                    <a:ext uri="{9D8B030D-6E8A-4147-A177-3AD203B41FA5}">
                      <a16:colId xmlns:a16="http://schemas.microsoft.com/office/drawing/2014/main" val="20002"/>
                    </a:ext>
                  </a:extLst>
                </a:gridCol>
                <a:gridCol w="1016571">
                  <a:extLst>
                    <a:ext uri="{9D8B030D-6E8A-4147-A177-3AD203B41FA5}">
                      <a16:colId xmlns:a16="http://schemas.microsoft.com/office/drawing/2014/main" val="20003"/>
                    </a:ext>
                  </a:extLst>
                </a:gridCol>
              </a:tblGrid>
              <a:tr h="359668">
                <a:tc gridSpan="4">
                  <a:txBody>
                    <a:bodyPr/>
                    <a:lstStyle/>
                    <a:p>
                      <a:pPr algn="ctr"/>
                      <a:r>
                        <a:rPr lang="en-GB" sz="1400" dirty="0">
                          <a:solidFill>
                            <a:schemeClr val="bg1"/>
                          </a:solidFill>
                          <a:latin typeface="Arial" panose="020B0604020202020204" pitchFamily="34" charset="0"/>
                          <a:ea typeface="Segoe UI Historic" panose="020B0502040204020203" pitchFamily="34" charset="0"/>
                          <a:cs typeface="Arial" panose="020B0604020202020204" pitchFamily="34" charset="0"/>
                        </a:rPr>
                        <a:t>Income Statement (£m)</a:t>
                      </a:r>
                    </a:p>
                  </a:txBody>
                  <a:tcPr marL="18000" marR="18000" marT="18000" marB="18000" anchor="ctr">
                    <a:lnL>
                      <a:noFill/>
                    </a:lnL>
                    <a:lnR>
                      <a:noFill/>
                    </a:lnR>
                    <a:lnT w="12700" cmpd="sng">
                      <a:noFill/>
                    </a:lnT>
                    <a:lnB w="12700" cmpd="sng">
                      <a:noFill/>
                    </a:lnB>
                    <a:lnTlToBr w="12700" cmpd="sng">
                      <a:noFill/>
                      <a:prstDash val="solid"/>
                    </a:lnTlToBr>
                    <a:lnBlToTr w="12700" cmpd="sng">
                      <a:noFill/>
                      <a:prstDash val="solid"/>
                    </a:lnBlToTr>
                    <a:solidFill>
                      <a:srgbClr val="5E8AB4"/>
                    </a:solidFill>
                  </a:tcPr>
                </a:tc>
                <a:tc hMerge="1">
                  <a:txBody>
                    <a:bodyPr/>
                    <a:lstStyle/>
                    <a:p>
                      <a:pPr algn="ctr"/>
                      <a:endParaRPr lang="en-GB" sz="1400" dirty="0">
                        <a:latin typeface="Segoe UI Semibold" panose="020B0702040204020203" pitchFamily="34" charset="0"/>
                        <a:ea typeface="Segoe UI Historic" panose="020B0502040204020203" pitchFamily="34" charset="0"/>
                        <a:cs typeface="Segoe UI Semibold" panose="020B0702040204020203"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GB" sz="1400" dirty="0">
                        <a:latin typeface="Segoe UI Semibold" panose="020B0702040204020203" pitchFamily="34" charset="0"/>
                        <a:ea typeface="Segoe UI Historic" panose="020B0502040204020203" pitchFamily="34" charset="0"/>
                        <a:cs typeface="Segoe UI Semibold" panose="020B0702040204020203"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GB" sz="1400" dirty="0">
                        <a:latin typeface="Segoe UI Semibold" panose="020B0702040204020203" pitchFamily="34" charset="0"/>
                        <a:ea typeface="Segoe UI Historic" panose="020B0502040204020203" pitchFamily="34" charset="0"/>
                        <a:cs typeface="Segoe UI Semibold" panose="020B0702040204020203"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431842">
                <a:tc>
                  <a:txBody>
                    <a:bodyPr/>
                    <a:lstStyle/>
                    <a:p>
                      <a:pPr algn="ctr"/>
                      <a:endParaRPr lang="en-GB" sz="11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H1 FY22</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H1 FY21</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Change</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extLst>
                  <a:ext uri="{0D108BD9-81ED-4DB2-BD59-A6C34878D82A}">
                    <a16:rowId xmlns:a16="http://schemas.microsoft.com/office/drawing/2014/main" val="10001"/>
                  </a:ext>
                </a:extLst>
              </a:tr>
              <a:tr h="360000">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Revenue </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en-GB" sz="13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1,845.5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en-GB" sz="13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1,815.6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0000">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Gross</a:t>
                      </a:r>
                      <a:r>
                        <a:rPr lang="en-GB" sz="1300" b="1"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Profit</a:t>
                      </a:r>
                      <a:endPar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algn="ctr" defTabSz="914400" rtl="0" eaLnBrk="1" fontAlgn="ctr" latinLnBrk="0" hangingPunct="1"/>
                      <a:r>
                        <a:rPr lang="en-GB" sz="1300" b="0" i="0" u="none" strike="noStrike" kern="1200" dirty="0">
                          <a:solidFill>
                            <a:schemeClr val="tx1">
                              <a:lumMod val="75000"/>
                              <a:lumOff val="25000"/>
                            </a:schemeClr>
                          </a:solidFill>
                          <a:effectLst/>
                          <a:latin typeface="Arial" panose="020B0604020202020204" pitchFamily="34" charset="0"/>
                          <a:ea typeface="+mn-ea"/>
                          <a:cs typeface="Arial" panose="020B0604020202020204" pitchFamily="34" charset="0"/>
                        </a:rPr>
                        <a:t>232.2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algn="ctr" defTabSz="914400" rtl="0" eaLnBrk="1" fontAlgn="ctr" latinLnBrk="0" hangingPunct="1"/>
                      <a:r>
                        <a:rPr lang="en-GB" sz="1300" b="0" i="0" u="none" strike="noStrike" kern="1200" dirty="0">
                          <a:solidFill>
                            <a:schemeClr val="tx1">
                              <a:lumMod val="75000"/>
                              <a:lumOff val="25000"/>
                            </a:schemeClr>
                          </a:solidFill>
                          <a:effectLst/>
                          <a:latin typeface="Arial" panose="020B0604020202020204" pitchFamily="34" charset="0"/>
                          <a:ea typeface="+mn-ea"/>
                          <a:cs typeface="Arial" panose="020B0604020202020204" pitchFamily="34" charset="0"/>
                        </a:rPr>
                        <a:t>211.2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+9.9%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360000">
                <a:tc>
                  <a:txBody>
                    <a:bodyPr/>
                    <a:lstStyle/>
                    <a:p>
                      <a:pPr algn="l"/>
                      <a:r>
                        <a:rPr lang="en-GB" sz="1300" b="1" i="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Gross</a:t>
                      </a:r>
                      <a:r>
                        <a:rPr lang="en-GB" sz="1300" b="1" i="1"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Margin %</a:t>
                      </a:r>
                      <a:endParaRPr lang="en-GB" sz="1300" b="1" i="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rtl="0" fontAlgn="ctr"/>
                      <a:r>
                        <a:rPr lang="en-GB" sz="1300" b="1" i="1" u="none" strike="noStrike" dirty="0">
                          <a:solidFill>
                            <a:schemeClr val="tx1">
                              <a:lumMod val="75000"/>
                              <a:lumOff val="25000"/>
                            </a:schemeClr>
                          </a:solidFill>
                          <a:effectLst/>
                          <a:latin typeface="Arial" panose="020B0604020202020204" pitchFamily="34" charset="0"/>
                          <a:cs typeface="Arial" panose="020B0604020202020204" pitchFamily="34" charset="0"/>
                        </a:rPr>
                        <a:t>12.6%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rtl="0" fontAlgn="ctr"/>
                      <a:r>
                        <a:rPr lang="en-GB" sz="1300" b="1" i="1" u="none" strike="noStrike" dirty="0">
                          <a:solidFill>
                            <a:schemeClr val="tx1">
                              <a:lumMod val="75000"/>
                              <a:lumOff val="25000"/>
                            </a:schemeClr>
                          </a:solidFill>
                          <a:effectLst/>
                          <a:latin typeface="Arial" panose="020B0604020202020204" pitchFamily="34" charset="0"/>
                          <a:cs typeface="Arial" panose="020B0604020202020204" pitchFamily="34" charset="0"/>
                        </a:rPr>
                        <a:t>11.6%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rtl="0" fontAlgn="ctr"/>
                      <a:r>
                        <a:rPr lang="en-GB" sz="1300" b="1" i="1" u="none" strike="noStrike" dirty="0">
                          <a:solidFill>
                            <a:schemeClr val="tx1"/>
                          </a:solidFill>
                          <a:effectLst/>
                          <a:latin typeface="Arial" panose="020B0604020202020204" pitchFamily="34" charset="0"/>
                          <a:cs typeface="Arial" panose="020B0604020202020204" pitchFamily="34" charset="0"/>
                        </a:rPr>
                        <a:t>+1.0%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360000">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Operating</a:t>
                      </a:r>
                      <a:r>
                        <a:rPr lang="en-GB" sz="1300" b="1"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Costs</a:t>
                      </a:r>
                      <a:endPar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(180.1)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(159.3)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+13.1%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360000">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Operating Profit / (Loss)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rtl="0" fontAlgn="ctr"/>
                      <a:r>
                        <a:rPr lang="en-GB" sz="1300" b="1" i="0" u="none" strike="noStrike" dirty="0">
                          <a:solidFill>
                            <a:schemeClr val="tx1">
                              <a:lumMod val="75000"/>
                              <a:lumOff val="25000"/>
                            </a:schemeClr>
                          </a:solidFill>
                          <a:effectLst/>
                          <a:latin typeface="Arial" panose="020B0604020202020204" pitchFamily="34" charset="0"/>
                          <a:cs typeface="Arial" panose="020B0604020202020204" pitchFamily="34" charset="0"/>
                        </a:rPr>
                        <a:t>52.1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rtl="0" fontAlgn="ctr"/>
                      <a:r>
                        <a:rPr lang="en-GB" sz="1300" b="1" i="0" u="none" strike="noStrike" dirty="0">
                          <a:solidFill>
                            <a:schemeClr val="tx1">
                              <a:lumMod val="75000"/>
                              <a:lumOff val="25000"/>
                            </a:schemeClr>
                          </a:solidFill>
                          <a:effectLst/>
                          <a:latin typeface="Arial" panose="020B0604020202020204" pitchFamily="34" charset="0"/>
                          <a:cs typeface="Arial" panose="020B0604020202020204" pitchFamily="34" charset="0"/>
                        </a:rPr>
                        <a:t>51.9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rtl="0" fontAlgn="ctr"/>
                      <a:r>
                        <a:rPr lang="en-GB" sz="1300" b="1" i="0" u="none" strike="noStrike" dirty="0">
                          <a:solidFill>
                            <a:schemeClr val="tx1"/>
                          </a:solidFill>
                          <a:effectLst/>
                          <a:latin typeface="Arial" panose="020B0604020202020204" pitchFamily="34" charset="0"/>
                          <a:cs typeface="Arial" panose="020B0604020202020204" pitchFamily="34" charset="0"/>
                        </a:rPr>
                        <a:t>+0.4%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360000">
                <a:tc>
                  <a:txBody>
                    <a:bodyPr/>
                    <a:lstStyle/>
                    <a:p>
                      <a:pPr marL="0" algn="l" defTabSz="914400" rtl="0" eaLnBrk="1" latinLnBrk="0" hangingPunct="1"/>
                      <a:r>
                        <a:rPr lang="en-GB" sz="1300" b="1" i="1" kern="120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Operating Margin %</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ctr"/>
                      <a:r>
                        <a:rPr lang="en-GB" sz="1300" b="0" i="1" u="none" strike="noStrike" dirty="0">
                          <a:solidFill>
                            <a:schemeClr val="tx1">
                              <a:lumMod val="75000"/>
                              <a:lumOff val="25000"/>
                            </a:schemeClr>
                          </a:solidFill>
                          <a:effectLst/>
                          <a:latin typeface="Arial" panose="020B0604020202020204" pitchFamily="34" charset="0"/>
                          <a:cs typeface="Arial" panose="020B0604020202020204" pitchFamily="34" charset="0"/>
                        </a:rPr>
                        <a:t>2.8%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ctr"/>
                      <a:r>
                        <a:rPr lang="en-GB" sz="1300" b="0" i="1" u="none" strike="noStrike" dirty="0">
                          <a:solidFill>
                            <a:schemeClr val="tx1">
                              <a:lumMod val="75000"/>
                              <a:lumOff val="25000"/>
                            </a:schemeClr>
                          </a:solidFill>
                          <a:effectLst/>
                          <a:latin typeface="Arial" panose="020B0604020202020204" pitchFamily="34" charset="0"/>
                          <a:cs typeface="Arial" panose="020B0604020202020204" pitchFamily="34" charset="0"/>
                        </a:rPr>
                        <a:t>2.9%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ctr"/>
                      <a:r>
                        <a:rPr lang="en-GB" sz="1300" b="0" i="1" u="none" strike="noStrike" dirty="0">
                          <a:solidFill>
                            <a:schemeClr val="tx1"/>
                          </a:solidFill>
                          <a:effectLst/>
                          <a:latin typeface="Arial" panose="020B0604020202020204" pitchFamily="34" charset="0"/>
                          <a:cs typeface="Arial" panose="020B0604020202020204" pitchFamily="34" charset="0"/>
                        </a:rPr>
                        <a:t>-0.1%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60000">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Interest</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300" b="0" kern="120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(18.6)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300" b="0" kern="120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(16.8)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300" b="0" kern="1200" dirty="0">
                          <a:solidFill>
                            <a:schemeClr val="tx1"/>
                          </a:solidFill>
                          <a:latin typeface="Arial" panose="020B0604020202020204" pitchFamily="34" charset="0"/>
                          <a:ea typeface="Segoe UI Historic" panose="020B0502040204020203" pitchFamily="34" charset="0"/>
                          <a:cs typeface="Arial" panose="020B0604020202020204" pitchFamily="34" charset="0"/>
                        </a:rPr>
                        <a:t>+10.7%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0000">
                <a:tc>
                  <a:txBody>
                    <a:bodyPr/>
                    <a:lstStyle/>
                    <a:p>
                      <a:pPr algn="l"/>
                      <a:r>
                        <a:rPr lang="en-GB" sz="1300" b="1" dirty="0">
                          <a:solidFill>
                            <a:schemeClr val="bg1"/>
                          </a:solidFill>
                          <a:latin typeface="Arial" panose="020B0604020202020204" pitchFamily="34" charset="0"/>
                          <a:ea typeface="Segoe UI Historic" panose="020B0502040204020203" pitchFamily="34" charset="0"/>
                          <a:cs typeface="Arial" panose="020B0604020202020204" pitchFamily="34" charset="0"/>
                        </a:rPr>
                        <a:t>Underlying Profit </a:t>
                      </a:r>
                      <a:r>
                        <a:rPr lang="en-GB" sz="1300" b="1" baseline="0" dirty="0">
                          <a:solidFill>
                            <a:schemeClr val="bg1"/>
                          </a:solidFill>
                          <a:latin typeface="Arial" panose="020B0604020202020204" pitchFamily="34" charset="0"/>
                          <a:ea typeface="Segoe UI Historic" panose="020B0502040204020203" pitchFamily="34" charset="0"/>
                          <a:cs typeface="Arial" panose="020B0604020202020204" pitchFamily="34" charset="0"/>
                        </a:rPr>
                        <a:t>Before Tax</a:t>
                      </a:r>
                      <a:endParaRPr lang="en-GB" sz="1300" b="1" dirty="0">
                        <a:solidFill>
                          <a:schemeClr val="bg1"/>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300" b="1" i="0" u="none" strike="noStrike" dirty="0">
                          <a:solidFill>
                            <a:schemeClr val="bg1"/>
                          </a:solidFill>
                          <a:effectLst/>
                          <a:latin typeface="Arial" panose="020B0604020202020204" pitchFamily="34" charset="0"/>
                          <a:cs typeface="Arial" panose="020B0604020202020204" pitchFamily="34" charset="0"/>
                        </a:rPr>
                        <a:t>33.5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300" b="1" i="0" u="none" strike="noStrike" dirty="0">
                          <a:solidFill>
                            <a:schemeClr val="bg1"/>
                          </a:solidFill>
                          <a:effectLst/>
                          <a:latin typeface="Arial" panose="020B0604020202020204" pitchFamily="34" charset="0"/>
                          <a:cs typeface="Arial" panose="020B0604020202020204" pitchFamily="34" charset="0"/>
                        </a:rPr>
                        <a:t>35.1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300" b="1" i="0" u="none" strike="noStrike" dirty="0">
                          <a:solidFill>
                            <a:schemeClr val="bg1"/>
                          </a:solidFill>
                          <a:effectLst/>
                          <a:latin typeface="Arial" panose="020B0604020202020204" pitchFamily="34" charset="0"/>
                          <a:cs typeface="Arial" panose="020B0604020202020204" pitchFamily="34" charset="0"/>
                        </a:rPr>
                        <a:t>-4.6%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0010"/>
                  </a:ext>
                </a:extLst>
              </a:tr>
              <a:tr h="360000">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Non-underlying Items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1" i="0" u="none" strike="noStrike" dirty="0">
                          <a:solidFill>
                            <a:schemeClr val="tx1">
                              <a:lumMod val="75000"/>
                              <a:lumOff val="25000"/>
                            </a:schemeClr>
                          </a:solidFill>
                          <a:effectLst/>
                          <a:latin typeface="Arial" panose="020B0604020202020204" pitchFamily="34" charset="0"/>
                          <a:cs typeface="Arial" panose="020B0604020202020204" pitchFamily="34" charset="0"/>
                        </a:rPr>
                        <a:t>(0.6)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1" i="0" u="none" strike="noStrike" dirty="0">
                          <a:solidFill>
                            <a:schemeClr val="tx1">
                              <a:lumMod val="75000"/>
                              <a:lumOff val="25000"/>
                            </a:schemeClr>
                          </a:solidFill>
                          <a:effectLst/>
                          <a:latin typeface="Arial" panose="020B0604020202020204" pitchFamily="34" charset="0"/>
                          <a:cs typeface="Arial" panose="020B0604020202020204" pitchFamily="34" charset="0"/>
                        </a:rPr>
                        <a:t>(4.3)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-86.0%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4"/>
                  </a:ext>
                </a:extLst>
              </a:tr>
              <a:tr h="360000">
                <a:tc>
                  <a:txBody>
                    <a:bodyPr/>
                    <a:lstStyle/>
                    <a:p>
                      <a:pPr marL="0" algn="l" defTabSz="914400" rtl="0" eaLnBrk="1" latinLnBrk="0" hangingPunct="1"/>
                      <a:r>
                        <a:rPr lang="en-GB" sz="1300" b="1" kern="1200" dirty="0">
                          <a:solidFill>
                            <a:schemeClr val="bg1"/>
                          </a:solidFill>
                          <a:latin typeface="Arial" panose="020B0604020202020204" pitchFamily="34" charset="0"/>
                          <a:ea typeface="Segoe UI Historic" panose="020B0502040204020203" pitchFamily="34" charset="0"/>
                          <a:cs typeface="Arial" panose="020B0604020202020204" pitchFamily="34" charset="0"/>
                        </a:rPr>
                        <a:t>Profit </a:t>
                      </a:r>
                      <a:r>
                        <a:rPr lang="en-GB" sz="1300" b="1" kern="1200" baseline="0" dirty="0">
                          <a:solidFill>
                            <a:schemeClr val="bg1"/>
                          </a:solidFill>
                          <a:latin typeface="Arial" panose="020B0604020202020204" pitchFamily="34" charset="0"/>
                          <a:ea typeface="Segoe UI Historic" panose="020B0502040204020203" pitchFamily="34" charset="0"/>
                          <a:cs typeface="Arial" panose="020B0604020202020204" pitchFamily="34" charset="0"/>
                        </a:rPr>
                        <a:t>Before Tax</a:t>
                      </a:r>
                      <a:endParaRPr lang="en-GB" sz="1300" b="1" kern="1200" dirty="0">
                        <a:solidFill>
                          <a:schemeClr val="bg1"/>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300" b="1" i="0" u="none" strike="noStrike" dirty="0">
                          <a:solidFill>
                            <a:schemeClr val="bg1"/>
                          </a:solidFill>
                          <a:effectLst/>
                          <a:latin typeface="Arial" panose="020B0604020202020204" pitchFamily="34" charset="0"/>
                          <a:cs typeface="Arial" panose="020B0604020202020204" pitchFamily="34" charset="0"/>
                        </a:rPr>
                        <a:t>32.9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300" b="1" i="0" u="none" strike="noStrike" dirty="0">
                          <a:solidFill>
                            <a:schemeClr val="bg1"/>
                          </a:solidFill>
                          <a:effectLst/>
                          <a:latin typeface="Arial" panose="020B0604020202020204" pitchFamily="34" charset="0"/>
                          <a:cs typeface="Arial" panose="020B0604020202020204" pitchFamily="34" charset="0"/>
                        </a:rPr>
                        <a:t>30.8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300" b="1" i="0" u="none" strike="noStrike" dirty="0">
                          <a:solidFill>
                            <a:schemeClr val="bg1"/>
                          </a:solidFill>
                          <a:effectLst/>
                          <a:latin typeface="Arial" panose="020B0604020202020204" pitchFamily="34" charset="0"/>
                          <a:cs typeface="Arial" panose="020B0604020202020204" pitchFamily="34" charset="0"/>
                        </a:rPr>
                        <a:t>+6.8%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0015"/>
                  </a:ext>
                </a:extLst>
              </a:tr>
              <a:tr h="283584">
                <a:tc>
                  <a:txBody>
                    <a:bodyPr/>
                    <a:lstStyle/>
                    <a:p>
                      <a:pPr algn="l"/>
                      <a:endPar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endParaRPr lang="en-GB" sz="13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endParaRPr lang="en-GB" sz="13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endParaRPr lang="en-GB" sz="1300" b="0"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1"/>
                  </a:ext>
                </a:extLst>
              </a:tr>
              <a:tr h="359668">
                <a:tc>
                  <a:txBody>
                    <a:bodyPr/>
                    <a:lstStyle/>
                    <a:p>
                      <a:pPr algn="l"/>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Underlying</a:t>
                      </a:r>
                      <a:r>
                        <a:rPr lang="en-GB" sz="1300" b="1"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a:t>
                      </a:r>
                      <a:r>
                        <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Earnings Per</a:t>
                      </a:r>
                      <a:r>
                        <a:rPr lang="en-GB" sz="1300" b="1"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Share</a:t>
                      </a:r>
                      <a:endParaRPr lang="en-GB" sz="13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1" i="0" u="none" strike="noStrike" dirty="0">
                          <a:solidFill>
                            <a:schemeClr val="tx1">
                              <a:lumMod val="75000"/>
                              <a:lumOff val="25000"/>
                            </a:schemeClr>
                          </a:solidFill>
                          <a:effectLst/>
                          <a:latin typeface="Arial" panose="020B0604020202020204" pitchFamily="34" charset="0"/>
                          <a:cs typeface="Arial" panose="020B0604020202020204" pitchFamily="34" charset="0"/>
                        </a:rPr>
                        <a:t>1.9p</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1" i="0" u="none" strike="noStrike" dirty="0">
                          <a:solidFill>
                            <a:schemeClr val="tx1">
                              <a:lumMod val="75000"/>
                              <a:lumOff val="25000"/>
                            </a:schemeClr>
                          </a:solidFill>
                          <a:effectLst/>
                          <a:latin typeface="Arial" panose="020B0604020202020204" pitchFamily="34" charset="0"/>
                          <a:cs typeface="Arial" panose="020B0604020202020204" pitchFamily="34" charset="0"/>
                        </a:rPr>
                        <a:t>2.3p</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300" b="0" i="0" u="none" strike="noStrike" dirty="0">
                          <a:solidFill>
                            <a:schemeClr val="tx1"/>
                          </a:solidFill>
                          <a:effectLst/>
                          <a:latin typeface="Arial" panose="020B0604020202020204" pitchFamily="34" charset="0"/>
                          <a:cs typeface="Arial" panose="020B0604020202020204" pitchFamily="34" charset="0"/>
                        </a:rPr>
                        <a:t>-17.4%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211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8" name="Title 36">
            <a:extLst>
              <a:ext uri="{FF2B5EF4-FFF2-40B4-BE49-F238E27FC236}">
                <a16:creationId xmlns:a16="http://schemas.microsoft.com/office/drawing/2014/main" id="{728A2127-3657-4A5A-A893-5EF5DA44143B}"/>
              </a:ext>
            </a:extLst>
          </p:cNvPr>
          <p:cNvSpPr txBox="1">
            <a:spLocks/>
          </p:cNvSpPr>
          <p:nvPr/>
        </p:nvSpPr>
        <p:spPr>
          <a:xfrm>
            <a:off x="371474" y="112706"/>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lang="en-GB" dirty="0">
                <a:solidFill>
                  <a:prstClr val="white"/>
                </a:solidFill>
                <a:latin typeface="Arial" panose="020B0604020202020204" pitchFamily="34" charset="0"/>
                <a:cs typeface="Arial" panose="020B0604020202020204" pitchFamily="34" charset="0"/>
              </a:rPr>
              <a:t>Financial summary: Cashflow</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57D9D36-68C2-4C01-B4EC-853DB105FF7E}"/>
              </a:ext>
            </a:extLst>
          </p:cNvPr>
          <p:cNvSpPr txBox="1"/>
          <p:nvPr/>
        </p:nvSpPr>
        <p:spPr>
          <a:xfrm>
            <a:off x="6096000" y="1619720"/>
            <a:ext cx="5544457" cy="4724370"/>
          </a:xfrm>
          <a:prstGeom prst="rect">
            <a:avLst/>
          </a:prstGeom>
          <a:noFill/>
        </p:spPr>
        <p:txBody>
          <a:bodyPr wrap="square">
            <a:spAutoFit/>
          </a:bodyPr>
          <a:lstStyle>
            <a:defPPr>
              <a:defRPr lang="en-US"/>
            </a:defPPr>
            <a:lvl1pPr marL="176213" marR="0" lvl="0" indent="-176213" fontAlgn="auto">
              <a:lnSpc>
                <a:spcPct val="100000"/>
              </a:lnSpc>
              <a:spcBef>
                <a:spcPts val="0"/>
              </a:spcBef>
              <a:spcAft>
                <a:spcPts val="300"/>
              </a:spcAft>
              <a:buClr>
                <a:srgbClr val="68478D"/>
              </a:buClr>
              <a:buSzTx/>
              <a:buFont typeface="Arial" panose="020B0604020202020204" pitchFamily="34" charset="0"/>
              <a:buChar char="•"/>
              <a:tabLst/>
              <a:defRPr kumimoji="0" sz="1200" b="0" i="0" u="none" strike="noStrike" cap="none" spc="0" normalizeH="0" baseline="0">
                <a:ln>
                  <a:noFill/>
                </a:ln>
                <a:solidFill>
                  <a:schemeClr val="tx1">
                    <a:lumMod val="75000"/>
                    <a:lumOff val="25000"/>
                  </a:schemeClr>
                </a:solidFill>
                <a:effectLst/>
                <a:uLnTx/>
                <a:uFillTx/>
                <a:latin typeface="Gotham Book" panose="02000603040000020004" pitchFamily="2" charset="0"/>
              </a:defRPr>
            </a:lvl1pPr>
          </a:lstStyle>
          <a:p>
            <a:r>
              <a:rPr lang="en-GB" dirty="0">
                <a:solidFill>
                  <a:schemeClr val="tx1"/>
                </a:solidFill>
                <a:latin typeface="Arial" panose="020B0604020202020204" pitchFamily="34" charset="0"/>
                <a:cs typeface="Arial" panose="020B0604020202020204" pitchFamily="34" charset="0"/>
              </a:rPr>
              <a:t>Net cash of £2.8m,  improvement of £52.5m vs. FY21</a:t>
            </a:r>
            <a:endParaRPr lang="en-GB" dirty="0">
              <a:solidFill>
                <a:srgbClr val="FF0000"/>
              </a:solidFill>
              <a:latin typeface="Arial" panose="020B0604020202020204" pitchFamily="34" charset="0"/>
              <a:cs typeface="Arial" panose="020B0604020202020204" pitchFamily="34" charset="0"/>
            </a:endParaRPr>
          </a:p>
          <a:p>
            <a:endParaRPr lang="en-GB" dirty="0">
              <a:solidFill>
                <a:srgbClr val="FF0000"/>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£88.3m cash generated from operations with st</a:t>
            </a:r>
            <a:r>
              <a:rPr lang="en-GB" sz="1200" dirty="0">
                <a:solidFill>
                  <a:schemeClr val="tx1"/>
                </a:solidFill>
                <a:latin typeface="Arial" panose="020B0604020202020204" pitchFamily="34" charset="0"/>
                <a:cs typeface="Arial" panose="020B0604020202020204" pitchFamily="34" charset="0"/>
              </a:rPr>
              <a:t>rong trading driving cash inflow</a:t>
            </a:r>
            <a:endParaRPr lang="en-GB" dirty="0">
              <a:solidFill>
                <a:schemeClr val="tx1"/>
              </a:solidFill>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Underlying operating profit of £52.1m up slightly on H1 FY21</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Working capital inflow of £24.2m driven largely by timing benefits which will unwind in H2.</a:t>
            </a:r>
            <a:endParaRPr lang="en-GB" sz="1200" dirty="0">
              <a:highlight>
                <a:srgbClr val="FFFF00"/>
              </a:highlight>
              <a:latin typeface="Arial" panose="020B0604020202020204" pitchFamily="34" charset="0"/>
              <a:cs typeface="Arial" panose="020B0604020202020204" pitchFamily="34" charset="0"/>
            </a:endParaRPr>
          </a:p>
          <a:p>
            <a:endParaRPr lang="en-GB" dirty="0">
              <a:solidFill>
                <a:schemeClr val="tx1"/>
              </a:solidFill>
              <a:highlight>
                <a:srgbClr val="FFFF00"/>
              </a:highlight>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Net Capital Outflow of £6.5m</a:t>
            </a:r>
          </a:p>
          <a:p>
            <a:pPr marL="1200150" lvl="3" indent="-285750">
              <a:spcAft>
                <a:spcPts val="300"/>
              </a:spcAft>
              <a:buClr>
                <a:srgbClr val="68478D"/>
              </a:buClr>
              <a:buFont typeface="Courier New" panose="02070309020205020404" pitchFamily="49" charset="0"/>
              <a:buChar char="o"/>
            </a:pPr>
            <a:r>
              <a:rPr lang="en-GB" sz="1200" i="1" dirty="0">
                <a:latin typeface="Arial" panose="020B0604020202020204" pitchFamily="34" charset="0"/>
                <a:cs typeface="Arial" panose="020B0604020202020204" pitchFamily="34" charset="0"/>
              </a:rPr>
              <a:t>Total Capital Expenditure outflow of £19.1m with investments in BMW, Mercedes, Porsche and a new Car Store development in Warrington</a:t>
            </a:r>
          </a:p>
          <a:p>
            <a:pPr marL="1200150" lvl="3" indent="-285750">
              <a:spcAft>
                <a:spcPts val="300"/>
              </a:spcAft>
              <a:buClr>
                <a:srgbClr val="68478D"/>
              </a:buClr>
              <a:buFont typeface="Courier New" panose="02070309020205020404" pitchFamily="49" charset="0"/>
              <a:buChar char="o"/>
            </a:pPr>
            <a:r>
              <a:rPr lang="en-GB" sz="1200" i="1" dirty="0">
                <a:latin typeface="Arial" panose="020B0604020202020204" pitchFamily="34" charset="0"/>
                <a:cs typeface="Arial" panose="020B0604020202020204" pitchFamily="34" charset="0"/>
              </a:rPr>
              <a:t>Business and property disposals of £12.6m principally driven by a disposal of a vacant property in St. Albans for £10.5m</a:t>
            </a:r>
          </a:p>
          <a:p>
            <a:pPr marL="1200150" lvl="3" indent="-285750">
              <a:spcAft>
                <a:spcPts val="300"/>
              </a:spcAft>
              <a:buClr>
                <a:srgbClr val="68478D"/>
              </a:buClr>
              <a:buFont typeface="Courier New" panose="02070309020205020404" pitchFamily="49" charset="0"/>
              <a:buChar char="o"/>
            </a:pPr>
            <a:endParaRPr lang="en-GB" sz="1200" i="1" dirty="0">
              <a:highlight>
                <a:srgbClr val="FFFF00"/>
              </a:highlight>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Reduction of lease payments &amp; receipts of £2.1m, with the impact of inflationary rent increases more than offset by a reduction in the number of leasehold properties as a result of lease exits </a:t>
            </a:r>
          </a:p>
          <a:p>
            <a:pPr marL="1200150" lvl="3" indent="-285750">
              <a:spcAft>
                <a:spcPts val="300"/>
              </a:spcAft>
              <a:buClr>
                <a:srgbClr val="68478D"/>
              </a:buClr>
              <a:buFont typeface="Courier New" panose="02070309020205020404" pitchFamily="49" charset="0"/>
              <a:buChar char="o"/>
            </a:pPr>
            <a:r>
              <a:rPr lang="en-GB" sz="1200" i="1" dirty="0">
                <a:solidFill>
                  <a:schemeClr val="tx1"/>
                </a:solidFill>
                <a:latin typeface="Arial" panose="020B0604020202020204" pitchFamily="34" charset="0"/>
                <a:cs typeface="Arial" panose="020B0604020202020204" pitchFamily="34" charset="0"/>
              </a:rPr>
              <a:t>Deal completed w</a:t>
            </a:r>
            <a:r>
              <a:rPr lang="en-GB" sz="1200" i="1" dirty="0">
                <a:latin typeface="Arial" panose="020B0604020202020204" pitchFamily="34" charset="0"/>
                <a:cs typeface="Arial" panose="020B0604020202020204" pitchFamily="34" charset="0"/>
              </a:rPr>
              <a:t>ith our largest landlord, resulting in the return of 12 vacant properties in exchange for lease extensions at key locations</a:t>
            </a:r>
            <a:endParaRPr lang="en-GB" sz="1200" i="1"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Non-underlying finance costs of £2.6m driven by costs associated with the 2022 refinancing exercise</a:t>
            </a:r>
            <a:endParaRPr lang="en-GB" sz="1200" dirty="0">
              <a:solidFill>
                <a:srgbClr val="FF0000"/>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229F3426-6B92-4060-8C94-24F66831BEDF}"/>
              </a:ext>
            </a:extLst>
          </p:cNvPr>
          <p:cNvGraphicFramePr>
            <a:graphicFrameLocks noGrp="1"/>
          </p:cNvGraphicFramePr>
          <p:nvPr>
            <p:extLst>
              <p:ext uri="{D42A27DB-BD31-4B8C-83A1-F6EECF244321}">
                <p14:modId xmlns:p14="http://schemas.microsoft.com/office/powerpoint/2010/main" val="4015941239"/>
              </p:ext>
            </p:extLst>
          </p:nvPr>
        </p:nvGraphicFramePr>
        <p:xfrm>
          <a:off x="300037" y="1283295"/>
          <a:ext cx="5544458" cy="5340504"/>
        </p:xfrm>
        <a:graphic>
          <a:graphicData uri="http://schemas.openxmlformats.org/drawingml/2006/table">
            <a:tbl>
              <a:tblPr firstRow="1" bandRow="1">
                <a:tableStyleId>{9D7B26C5-4107-4FEC-AEDC-1716B250A1EF}</a:tableStyleId>
              </a:tblPr>
              <a:tblGrid>
                <a:gridCol w="3793574">
                  <a:extLst>
                    <a:ext uri="{9D8B030D-6E8A-4147-A177-3AD203B41FA5}">
                      <a16:colId xmlns:a16="http://schemas.microsoft.com/office/drawing/2014/main" val="20000"/>
                    </a:ext>
                  </a:extLst>
                </a:gridCol>
                <a:gridCol w="875442">
                  <a:extLst>
                    <a:ext uri="{9D8B030D-6E8A-4147-A177-3AD203B41FA5}">
                      <a16:colId xmlns:a16="http://schemas.microsoft.com/office/drawing/2014/main" val="20001"/>
                    </a:ext>
                  </a:extLst>
                </a:gridCol>
                <a:gridCol w="875442">
                  <a:extLst>
                    <a:ext uri="{9D8B030D-6E8A-4147-A177-3AD203B41FA5}">
                      <a16:colId xmlns:a16="http://schemas.microsoft.com/office/drawing/2014/main" val="2547116646"/>
                    </a:ext>
                  </a:extLst>
                </a:gridCol>
              </a:tblGrid>
              <a:tr h="294235">
                <a:tc gridSpan="3">
                  <a:txBody>
                    <a:bodyPr/>
                    <a:lstStyle/>
                    <a:p>
                      <a:pPr algn="ctr"/>
                      <a:r>
                        <a:rPr lang="en-GB" sz="1200" dirty="0">
                          <a:solidFill>
                            <a:schemeClr val="bg1"/>
                          </a:solidFill>
                          <a:latin typeface="Arial" panose="020B0604020202020204" pitchFamily="34" charset="0"/>
                          <a:ea typeface="Segoe UI Historic" panose="020B0502040204020203" pitchFamily="34" charset="0"/>
                          <a:cs typeface="Arial" panose="020B0604020202020204" pitchFamily="34" charset="0"/>
                        </a:rPr>
                        <a:t>Summary Cashflow </a:t>
                      </a:r>
                      <a:r>
                        <a:rPr lang="en-GB" sz="1200" baseline="0" dirty="0">
                          <a:solidFill>
                            <a:schemeClr val="bg1"/>
                          </a:solidFill>
                          <a:latin typeface="Arial" panose="020B0604020202020204" pitchFamily="34" charset="0"/>
                          <a:ea typeface="Segoe UI Historic" panose="020B0502040204020203" pitchFamily="34" charset="0"/>
                          <a:cs typeface="Arial" panose="020B0604020202020204" pitchFamily="34" charset="0"/>
                        </a:rPr>
                        <a:t>(£m)</a:t>
                      </a:r>
                      <a:endParaRPr lang="en-GB" sz="1200" dirty="0">
                        <a:solidFill>
                          <a:schemeClr val="bg1"/>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a:noFill/>
                    </a:lnL>
                    <a:lnR>
                      <a:noFill/>
                    </a:lnR>
                    <a:lnT w="12700" cmpd="sng">
                      <a:noFill/>
                    </a:lnT>
                    <a:lnB w="12700" cmpd="sng">
                      <a:noFill/>
                    </a:lnB>
                    <a:lnTlToBr w="12700" cmpd="sng">
                      <a:noFill/>
                      <a:prstDash val="solid"/>
                    </a:lnTlToBr>
                    <a:lnBlToTr w="12700" cmpd="sng">
                      <a:noFill/>
                      <a:prstDash val="solid"/>
                    </a:lnBlToTr>
                    <a:solidFill>
                      <a:srgbClr val="5E8AB4"/>
                    </a:solidFill>
                  </a:tcPr>
                </a:tc>
                <a:tc hMerge="1">
                  <a:txBody>
                    <a:bodyPr/>
                    <a:lstStyle/>
                    <a:p>
                      <a:pPr algn="ctr"/>
                      <a:endParaRPr lang="en-GB" sz="1400" dirty="0">
                        <a:latin typeface="Segoe UI Semibold" panose="020B0702040204020203" pitchFamily="34" charset="0"/>
                        <a:ea typeface="Segoe UI Historic" panose="020B0502040204020203" pitchFamily="34" charset="0"/>
                        <a:cs typeface="Segoe UI Semibold" panose="020B0702040204020203"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endParaRPr lang="en-GB"/>
                    </a:p>
                  </a:txBody>
                  <a:tcPr/>
                </a:tc>
                <a:extLst>
                  <a:ext uri="{0D108BD9-81ED-4DB2-BD59-A6C34878D82A}">
                    <a16:rowId xmlns:a16="http://schemas.microsoft.com/office/drawing/2014/main" val="10000"/>
                  </a:ext>
                </a:extLst>
              </a:tr>
              <a:tr h="258269">
                <a:tc>
                  <a:txBody>
                    <a:bodyPr/>
                    <a:lstStyle/>
                    <a:p>
                      <a:pPr algn="ctr"/>
                      <a:endParaRPr lang="en-GB" sz="105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1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H1 FY22</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H1 FY21</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extLst>
                  <a:ext uri="{0D108BD9-81ED-4DB2-BD59-A6C34878D82A}">
                    <a16:rowId xmlns:a16="http://schemas.microsoft.com/office/drawing/2014/main" val="10001"/>
                  </a:ext>
                </a:extLst>
              </a:tr>
              <a:tr h="252000">
                <a:tc>
                  <a:txBody>
                    <a:bodyPr/>
                    <a:lstStyle/>
                    <a:p>
                      <a:pPr algn="l"/>
                      <a:r>
                        <a:rPr lang="en-GB" sz="1050" b="1" dirty="0">
                          <a:solidFill>
                            <a:schemeClr val="bg1"/>
                          </a:solidFill>
                          <a:latin typeface="Arial" panose="020B0604020202020204" pitchFamily="34" charset="0"/>
                          <a:ea typeface="Segoe UI Historic" panose="020B0502040204020203" pitchFamily="34" charset="0"/>
                          <a:cs typeface="Arial" panose="020B0604020202020204" pitchFamily="34" charset="0"/>
                        </a:rPr>
                        <a:t>Underlying</a:t>
                      </a:r>
                      <a:r>
                        <a:rPr lang="en-GB" sz="1050" b="1" baseline="0" dirty="0">
                          <a:solidFill>
                            <a:schemeClr val="bg1"/>
                          </a:solidFill>
                          <a:latin typeface="Arial" panose="020B0604020202020204" pitchFamily="34" charset="0"/>
                          <a:ea typeface="Segoe UI Historic" panose="020B0502040204020203" pitchFamily="34" charset="0"/>
                          <a:cs typeface="Arial" panose="020B0604020202020204" pitchFamily="34" charset="0"/>
                        </a:rPr>
                        <a:t> Operating Profit </a:t>
                      </a:r>
                      <a:endParaRPr lang="en-GB" sz="1050" b="1" dirty="0">
                        <a:solidFill>
                          <a:schemeClr val="bg1"/>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52.1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51.9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0002"/>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Depreciation</a:t>
                      </a:r>
                      <a:r>
                        <a:rPr lang="en-GB" sz="1050" b="0"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and Amortisation</a:t>
                      </a:r>
                      <a:endPar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17.0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18.4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Share Based Payments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Non-underlying Items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(0.2)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(0.8)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69846417"/>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Contribution into defined benefit pension scheme</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(6.5)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(6.3)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02166031"/>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Working</a:t>
                      </a:r>
                      <a:r>
                        <a:rPr lang="en-GB" sz="1050" b="0"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Capital and Contract Hire vehicle movements</a:t>
                      </a:r>
                      <a:endPar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24.2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59.8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252000">
                <a:tc>
                  <a:txBody>
                    <a:bodyPr/>
                    <a:lstStyle/>
                    <a:p>
                      <a:pPr algn="l"/>
                      <a:r>
                        <a:rPr lang="en-GB" sz="1050" b="1" dirty="0">
                          <a:solidFill>
                            <a:schemeClr val="bg1"/>
                          </a:solidFill>
                          <a:latin typeface="Arial" panose="020B0604020202020204" pitchFamily="34" charset="0"/>
                          <a:ea typeface="Segoe UI Historic" panose="020B0502040204020203" pitchFamily="34" charset="0"/>
                          <a:cs typeface="Arial" panose="020B0604020202020204" pitchFamily="34" charset="0"/>
                        </a:rPr>
                        <a:t>Cash Generated from Operations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88.3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124.4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0006"/>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Capital Expenditure</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(19.1)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(16.5)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7"/>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Fixed Asset Vehicles Net Movement</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3.0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0192375"/>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Business and Property Disposals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12.6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28.8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76461206"/>
                  </a:ext>
                </a:extLst>
              </a:tr>
              <a:tr h="252000">
                <a:tc>
                  <a:txBody>
                    <a:bodyPr/>
                    <a:lstStyle/>
                    <a:p>
                      <a:pPr marL="0" algn="l" defTabSz="914400" rtl="0" eaLnBrk="1" latinLnBrk="0" hangingPunct="1"/>
                      <a:r>
                        <a:rPr lang="en-GB" sz="1050" b="1" kern="1200" dirty="0">
                          <a:solidFill>
                            <a:schemeClr val="bg1"/>
                          </a:solidFill>
                          <a:latin typeface="Arial" panose="020B0604020202020204" pitchFamily="34" charset="0"/>
                          <a:ea typeface="Segoe UI Historic" panose="020B0502040204020203" pitchFamily="34" charset="0"/>
                          <a:cs typeface="Arial" panose="020B0604020202020204" pitchFamily="34" charset="0"/>
                        </a:rPr>
                        <a:t>Net Capital (Expenditure) / Income</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marL="0" algn="ctr" defTabSz="914400" rtl="0" eaLnBrk="1" fontAlgn="ctr" latinLnBrk="0" hangingPunct="1"/>
                      <a:r>
                        <a:rPr lang="en-GB" sz="1050" b="1" kern="1200" dirty="0">
                          <a:solidFill>
                            <a:schemeClr val="bg1"/>
                          </a:solidFill>
                          <a:latin typeface="Arial" panose="020B0604020202020204" pitchFamily="34" charset="0"/>
                          <a:ea typeface="Segoe UI Historic" panose="020B0502040204020203" pitchFamily="34" charset="0"/>
                          <a:cs typeface="Arial" panose="020B0604020202020204" pitchFamily="34" charset="0"/>
                        </a:rPr>
                        <a:t>(6.5)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marL="0" algn="ctr" defTabSz="914400" rtl="0" eaLnBrk="1" fontAlgn="ctr" latinLnBrk="0" hangingPunct="1"/>
                      <a:r>
                        <a:rPr lang="en-GB" sz="1050" b="1" kern="1200" dirty="0">
                          <a:solidFill>
                            <a:schemeClr val="bg1"/>
                          </a:solidFill>
                          <a:latin typeface="Arial" panose="020B0604020202020204" pitchFamily="34" charset="0"/>
                          <a:ea typeface="Segoe UI Historic" panose="020B0502040204020203" pitchFamily="34" charset="0"/>
                          <a:cs typeface="Arial" panose="020B0604020202020204" pitchFamily="34" charset="0"/>
                        </a:rPr>
                        <a:t>15.3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790015084"/>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Tax Paid</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(0.5)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16469728"/>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Interest Paid excluding lease interest</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(8.4)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50597723"/>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Lease Payments &amp; Receipts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(16.9)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(19.0)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59304432"/>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Non underlying finance cost</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(2.6)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54547298"/>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Other</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(0.7)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(0.8)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8"/>
                  </a:ext>
                </a:extLst>
              </a:tr>
              <a:tr h="252000">
                <a:tc>
                  <a:txBody>
                    <a:bodyPr/>
                    <a:lstStyle/>
                    <a:p>
                      <a:pPr algn="l"/>
                      <a:r>
                        <a:rPr lang="en-GB" sz="1050" b="1" dirty="0">
                          <a:solidFill>
                            <a:schemeClr val="bg1"/>
                          </a:solidFill>
                          <a:latin typeface="Arial" panose="020B0604020202020204" pitchFamily="34" charset="0"/>
                          <a:ea typeface="Segoe UI Historic" panose="020B0502040204020203" pitchFamily="34" charset="0"/>
                          <a:cs typeface="Arial" panose="020B0604020202020204" pitchFamily="34" charset="0"/>
                        </a:rPr>
                        <a:t>Decrease in Net Debt</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52.5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109.9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242049317"/>
                  </a:ext>
                </a:extLst>
              </a:tr>
              <a:tr h="252000">
                <a:tc>
                  <a:txBody>
                    <a:bodyPr/>
                    <a:lstStyle/>
                    <a:p>
                      <a:pPr algn="l"/>
                      <a:r>
                        <a:rPr lang="en-GB" sz="105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Opening Net Debt</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(49.7)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GB" sz="1050" b="0" i="0" u="none" strike="noStrike" dirty="0">
                          <a:solidFill>
                            <a:schemeClr val="tx1">
                              <a:lumMod val="75000"/>
                              <a:lumOff val="25000"/>
                            </a:schemeClr>
                          </a:solidFill>
                          <a:effectLst/>
                          <a:latin typeface="Arial" panose="020B0604020202020204" pitchFamily="34" charset="0"/>
                          <a:cs typeface="Arial" panose="020B0604020202020204" pitchFamily="34" charset="0"/>
                        </a:rPr>
                        <a:t>(100.4)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93216654"/>
                  </a:ext>
                </a:extLst>
              </a:tr>
              <a:tr h="252000">
                <a:tc>
                  <a:txBody>
                    <a:bodyPr/>
                    <a:lstStyle/>
                    <a:p>
                      <a:pPr algn="l"/>
                      <a:r>
                        <a:rPr lang="en-GB" sz="1050" b="1" dirty="0">
                          <a:solidFill>
                            <a:schemeClr val="bg1"/>
                          </a:solidFill>
                          <a:latin typeface="Arial" panose="020B0604020202020204" pitchFamily="34" charset="0"/>
                          <a:ea typeface="Segoe UI Historic" panose="020B0502040204020203" pitchFamily="34" charset="0"/>
                          <a:cs typeface="Arial" panose="020B0604020202020204" pitchFamily="34" charset="0"/>
                        </a:rPr>
                        <a:t>Closing Net Cash </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2.8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rtl="0" fontAlgn="ctr"/>
                      <a:r>
                        <a:rPr lang="en-GB" sz="1050" b="1" i="0" u="none" strike="noStrike" dirty="0">
                          <a:solidFill>
                            <a:schemeClr val="bg1"/>
                          </a:solidFill>
                          <a:effectLst/>
                          <a:latin typeface="Arial" panose="020B0604020202020204" pitchFamily="34" charset="0"/>
                          <a:cs typeface="Arial" panose="020B0604020202020204" pitchFamily="34" charset="0"/>
                        </a:rPr>
                        <a:t>9.5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409508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9" name="Title 36">
            <a:extLst>
              <a:ext uri="{FF2B5EF4-FFF2-40B4-BE49-F238E27FC236}">
                <a16:creationId xmlns:a16="http://schemas.microsoft.com/office/drawing/2014/main" id="{8A202D65-C055-44C7-9281-0FB258CD5251}"/>
              </a:ext>
            </a:extLst>
          </p:cNvPr>
          <p:cNvSpPr txBox="1">
            <a:spLocks/>
          </p:cNvSpPr>
          <p:nvPr/>
        </p:nvSpPr>
        <p:spPr>
          <a:xfrm>
            <a:off x="371474" y="104626"/>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lang="en-GB" dirty="0">
                <a:solidFill>
                  <a:prstClr val="white"/>
                </a:solidFill>
                <a:latin typeface="Arial" panose="020B0604020202020204" pitchFamily="34" charset="0"/>
                <a:cs typeface="Arial" panose="020B0604020202020204" pitchFamily="34" charset="0"/>
              </a:rPr>
              <a:t>Financial summary: Balance sheet</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635737-5445-4335-AEB5-7FD4363DC550}"/>
              </a:ext>
            </a:extLst>
          </p:cNvPr>
          <p:cNvSpPr txBox="1"/>
          <p:nvPr/>
        </p:nvSpPr>
        <p:spPr>
          <a:xfrm>
            <a:off x="5873499" y="1470397"/>
            <a:ext cx="6206671" cy="4647426"/>
          </a:xfrm>
          <a:prstGeom prst="rect">
            <a:avLst/>
          </a:prstGeom>
          <a:noFill/>
        </p:spPr>
        <p:txBody>
          <a:bodyPr wrap="square">
            <a:spAutoFit/>
          </a:bodyPr>
          <a:lstStyle>
            <a:defPPr>
              <a:defRPr lang="en-US"/>
            </a:defPPr>
            <a:lvl1pPr marL="176213" marR="0" lvl="0" indent="-176213" fontAlgn="auto">
              <a:lnSpc>
                <a:spcPct val="100000"/>
              </a:lnSpc>
              <a:spcBef>
                <a:spcPts val="0"/>
              </a:spcBef>
              <a:spcAft>
                <a:spcPts val="300"/>
              </a:spcAft>
              <a:buClr>
                <a:srgbClr val="68478D"/>
              </a:buClr>
              <a:buSzTx/>
              <a:buFont typeface="Arial" panose="020B0604020202020204" pitchFamily="34" charset="0"/>
              <a:buChar char="•"/>
              <a:tabLst/>
              <a:defRPr kumimoji="0" sz="1200" b="0" i="0" u="none" strike="noStrike" cap="none" spc="0" normalizeH="0" baseline="0">
                <a:ln>
                  <a:noFill/>
                </a:ln>
                <a:solidFill>
                  <a:schemeClr val="tx1">
                    <a:lumMod val="75000"/>
                    <a:lumOff val="25000"/>
                  </a:schemeClr>
                </a:solidFill>
                <a:effectLst/>
                <a:uLnTx/>
                <a:uFillTx/>
                <a:latin typeface="Gotham Book" panose="02000603040000020004" pitchFamily="2" charset="0"/>
              </a:defRPr>
            </a:lvl1pPr>
          </a:lstStyle>
          <a:p>
            <a:r>
              <a:rPr lang="en-GB" dirty="0">
                <a:solidFill>
                  <a:schemeClr val="tx1"/>
                </a:solidFill>
                <a:latin typeface="Arial" panose="020B0604020202020204" pitchFamily="34" charset="0"/>
                <a:cs typeface="Arial" panose="020B0604020202020204" pitchFamily="34" charset="0"/>
              </a:rPr>
              <a:t>Increase of £46.0m in net assets from £225.6m at Dec-21 to £271.6m at Jun-22, up £85.2m vs. Jun-21</a:t>
            </a:r>
          </a:p>
          <a:p>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Increase in property</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Due to capital investments</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Partially offset by disposal of excess property together with depreciation</a:t>
            </a:r>
          </a:p>
          <a:p>
            <a:pPr marL="715963" lvl="1" indent="-258763">
              <a:spcAft>
                <a:spcPts val="300"/>
              </a:spcAft>
              <a:buClr>
                <a:srgbClr val="68478D"/>
              </a:buClr>
              <a:buFont typeface="Calibri" panose="020F0502020204030204" pitchFamily="34" charset="0"/>
              <a:buChar char="―"/>
            </a:pPr>
            <a:endParaRPr lang="en-GB" sz="800" dirty="0">
              <a:highlight>
                <a:srgbClr val="FFFF00"/>
              </a:highlight>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Inventory increased by £17.1m from 31 Dec 21 from £512.8m to £529.9m</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Increase in the level of new car inventory</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Partially offset by a reduction in used car inventory </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New car inventory remains significantly below historic levels as a result of the ongoing supply shortages</a:t>
            </a:r>
          </a:p>
          <a:p>
            <a:pPr lvl="1">
              <a:spcAft>
                <a:spcPts val="300"/>
              </a:spcAft>
              <a:buClr>
                <a:srgbClr val="68478D"/>
              </a:buClr>
            </a:pPr>
            <a:endParaRPr lang="en-GB" sz="1400" dirty="0">
              <a:highlight>
                <a:srgbClr val="FFFF00"/>
              </a:highlight>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Increase in payables</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 from higher vehicle creditors as a result of the increase in vehicle inventory</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Working capital timing benefit</a:t>
            </a:r>
          </a:p>
          <a:p>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Pension scheme deficit reduced from a £23.6m deficit at Dec-21 to a £4.2m asset at Jun-22.</a:t>
            </a:r>
          </a:p>
          <a:p>
            <a:pPr marL="715963" lvl="1" indent="-258763">
              <a:spcAft>
                <a:spcPts val="300"/>
              </a:spcAft>
              <a:buClr>
                <a:srgbClr val="68478D"/>
              </a:buClr>
              <a:buFont typeface="Calibri" panose="020F0502020204030204" pitchFamily="34" charset="0"/>
              <a:buChar char="―"/>
            </a:pPr>
            <a:r>
              <a:rPr lang="en-GB" sz="1200" i="1" dirty="0">
                <a:latin typeface="Arial" panose="020B0604020202020204" pitchFamily="34" charset="0"/>
                <a:cs typeface="Arial" panose="020B0604020202020204" pitchFamily="34" charset="0"/>
              </a:rPr>
              <a:t>The improvement of £27.8m comprises of contributions of £6.5m, net interest expense of £0.2m and a net actuarial gain of £21.5m</a:t>
            </a:r>
          </a:p>
        </p:txBody>
      </p:sp>
      <p:graphicFrame>
        <p:nvGraphicFramePr>
          <p:cNvPr id="8" name="Table 7">
            <a:extLst>
              <a:ext uri="{FF2B5EF4-FFF2-40B4-BE49-F238E27FC236}">
                <a16:creationId xmlns:a16="http://schemas.microsoft.com/office/drawing/2014/main" id="{13E0841B-095B-422C-907C-CE51BBFB9DB3}"/>
              </a:ext>
            </a:extLst>
          </p:cNvPr>
          <p:cNvGraphicFramePr>
            <a:graphicFrameLocks noGrp="1"/>
          </p:cNvGraphicFramePr>
          <p:nvPr>
            <p:extLst>
              <p:ext uri="{D42A27DB-BD31-4B8C-83A1-F6EECF244321}">
                <p14:modId xmlns:p14="http://schemas.microsoft.com/office/powerpoint/2010/main" val="2312564448"/>
              </p:ext>
            </p:extLst>
          </p:nvPr>
        </p:nvGraphicFramePr>
        <p:xfrm>
          <a:off x="237953" y="1282257"/>
          <a:ext cx="5436000" cy="5308286"/>
        </p:xfrm>
        <a:graphic>
          <a:graphicData uri="http://schemas.openxmlformats.org/drawingml/2006/table">
            <a:tbl>
              <a:tblPr firstRow="1" bandRow="1">
                <a:tableStyleId>{9D7B26C5-4107-4FEC-AEDC-1716B250A1EF}</a:tableStyleId>
              </a:tblPr>
              <a:tblGrid>
                <a:gridCol w="2736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00000">
                  <a:extLst>
                    <a:ext uri="{9D8B030D-6E8A-4147-A177-3AD203B41FA5}">
                      <a16:colId xmlns:a16="http://schemas.microsoft.com/office/drawing/2014/main" val="20003"/>
                    </a:ext>
                  </a:extLst>
                </a:gridCol>
                <a:gridCol w="900000">
                  <a:extLst>
                    <a:ext uri="{9D8B030D-6E8A-4147-A177-3AD203B41FA5}">
                      <a16:colId xmlns:a16="http://schemas.microsoft.com/office/drawing/2014/main" val="20002"/>
                    </a:ext>
                  </a:extLst>
                </a:gridCol>
              </a:tblGrid>
              <a:tr h="359794">
                <a:tc gridSpan="4">
                  <a:txBody>
                    <a:bodyPr/>
                    <a:lstStyle/>
                    <a:p>
                      <a:pPr algn="ctr"/>
                      <a:r>
                        <a:rPr lang="en-GB" sz="1400" dirty="0">
                          <a:solidFill>
                            <a:schemeClr val="bg1"/>
                          </a:solidFill>
                          <a:latin typeface="Arial" panose="020B0604020202020204" pitchFamily="34" charset="0"/>
                          <a:ea typeface="Segoe UI Historic" panose="020B0502040204020203" pitchFamily="34" charset="0"/>
                          <a:cs typeface="Arial" panose="020B0604020202020204" pitchFamily="34" charset="0"/>
                        </a:rPr>
                        <a:t>Balance</a:t>
                      </a:r>
                      <a:r>
                        <a:rPr lang="en-GB" sz="1400" baseline="0" dirty="0">
                          <a:solidFill>
                            <a:schemeClr val="bg1"/>
                          </a:solidFill>
                          <a:latin typeface="Arial" panose="020B0604020202020204" pitchFamily="34" charset="0"/>
                          <a:ea typeface="Segoe UI Historic" panose="020B0502040204020203" pitchFamily="34" charset="0"/>
                          <a:cs typeface="Arial" panose="020B0604020202020204" pitchFamily="34" charset="0"/>
                        </a:rPr>
                        <a:t> Sheet (£m)</a:t>
                      </a:r>
                      <a:endParaRPr lang="en-GB" sz="1400" dirty="0">
                        <a:solidFill>
                          <a:schemeClr val="bg1"/>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a:noFill/>
                    </a:lnL>
                    <a:lnR>
                      <a:noFill/>
                    </a:lnR>
                    <a:lnT w="12700" cmpd="sng">
                      <a:noFill/>
                    </a:lnT>
                    <a:lnB w="12700" cmpd="sng">
                      <a:noFill/>
                    </a:lnB>
                    <a:lnTlToBr w="12700" cmpd="sng">
                      <a:noFill/>
                      <a:prstDash val="solid"/>
                    </a:lnTlToBr>
                    <a:lnBlToTr w="12700" cmpd="sng">
                      <a:noFill/>
                      <a:prstDash val="solid"/>
                    </a:lnBlToTr>
                    <a:solidFill>
                      <a:srgbClr val="5E8AB4"/>
                    </a:solidFill>
                  </a:tcPr>
                </a:tc>
                <a:tc hMerge="1">
                  <a:txBody>
                    <a:bodyPr/>
                    <a:lstStyle/>
                    <a:p>
                      <a:pPr algn="ctr"/>
                      <a:endParaRPr lang="en-GB" sz="1400" dirty="0">
                        <a:latin typeface="Segoe UI Semibold" panose="020B0702040204020203" pitchFamily="34" charset="0"/>
                        <a:ea typeface="Segoe UI Historic" panose="020B0502040204020203" pitchFamily="34" charset="0"/>
                        <a:cs typeface="Segoe UI Semibold" panose="020B0702040204020203"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22945">
                <a:tc>
                  <a:txBody>
                    <a:bodyPr/>
                    <a:lstStyle/>
                    <a:p>
                      <a:pPr algn="ctr"/>
                      <a:endParaRPr lang="en-GB" sz="11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Jun-22</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Jun-21</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Dec-21</a:t>
                      </a:r>
                    </a:p>
                  </a:txBody>
                  <a:tcPr marL="18000" marR="18000" marT="18000" marB="18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alpha val="20000"/>
                      </a:schemeClr>
                    </a:solidFill>
                  </a:tcPr>
                </a:tc>
                <a:extLst>
                  <a:ext uri="{0D108BD9-81ED-4DB2-BD59-A6C34878D82A}">
                    <a16:rowId xmlns:a16="http://schemas.microsoft.com/office/drawing/2014/main" val="10001"/>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Property</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222.5</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219.4</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217.6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2"/>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Plant</a:t>
                      </a:r>
                      <a:r>
                        <a:rPr lang="en-GB" sz="1200" b="0" baseline="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 &amp; Equipment</a:t>
                      </a:r>
                      <a:endPar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24.3</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32.1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24.2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Goodwill</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144.6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150.3</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150.3</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Intangibles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11.7</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10.7</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11.1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0637211"/>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Right of Use Assets - property</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133.8</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133.2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126.5</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92682131"/>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Contract hire vehicle assets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127.1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138.1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131.2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79599227"/>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Inventories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529.9</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477.6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512.8</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Receivables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134.8</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138.2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118.9</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6"/>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Net Assets Held as for Sale</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7.6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8.6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10.4</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579157785"/>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Net Tax Balance</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16.0</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31.2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26.6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36098917"/>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Retirement Benefit Surplus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4.2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05287122"/>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Cash and Cash Equivalents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96.7</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83.2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37.6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73372508"/>
                  </a:ext>
                </a:extLst>
              </a:tr>
              <a:tr h="218167">
                <a:tc>
                  <a:txBody>
                    <a:bodyPr/>
                    <a:lstStyle/>
                    <a:p>
                      <a:pPr algn="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Total Assets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1,453.2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1,422.6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1,367.2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104021827"/>
                  </a:ext>
                </a:extLst>
              </a:tr>
              <a:tr h="108000">
                <a:tc>
                  <a:txBody>
                    <a:bodyPr/>
                    <a:lstStyle/>
                    <a:p>
                      <a:pPr algn="r"/>
                      <a:endParaRPr lang="en-GB" sz="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43045647"/>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Payables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(749.7)</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(752.8)</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(689.1)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61730750"/>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Lease Liabilities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(224.1)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(228.7)</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(222.1)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7"/>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Contract Hire Vehicle Liabilities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(113.9)</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(146.1)</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(119.5)</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8"/>
                  </a:ext>
                </a:extLst>
              </a:tr>
              <a:tr h="218167">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Retirement Benefit Obligations </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(34.9)</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(23.6)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9"/>
                  </a:ext>
                </a:extLst>
              </a:tr>
              <a:tr h="216000">
                <a:tc>
                  <a:txBody>
                    <a:bodyPr/>
                    <a:lstStyle/>
                    <a:p>
                      <a:pPr algn="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Interest bearing loans and borrowings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(93.9)</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(73.7)</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(87.3)</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16274849"/>
                  </a:ext>
                </a:extLst>
              </a:tr>
              <a:tr h="218167">
                <a:tc>
                  <a:txBody>
                    <a:bodyPr/>
                    <a:lstStyle/>
                    <a:p>
                      <a:pPr algn="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Total Liabilities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(1,081.6)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(1,236.2)</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GB" sz="1200" b="1"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rPr>
                        <a:t>(1,141.6)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1554296"/>
                  </a:ext>
                </a:extLst>
              </a:tr>
              <a:tr h="107648">
                <a:tc>
                  <a:txBody>
                    <a:bodyPr/>
                    <a:lstStyle/>
                    <a:p>
                      <a:pPr algn="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GB" sz="200" b="0" dirty="0">
                        <a:solidFill>
                          <a:schemeClr val="tx1">
                            <a:lumMod val="75000"/>
                            <a:lumOff val="25000"/>
                          </a:schemeClr>
                        </a:solidFill>
                        <a:latin typeface="Arial" panose="020B0604020202020204" pitchFamily="34" charset="0"/>
                        <a:ea typeface="Segoe UI Historic" panose="020B0502040204020203" pitchFamily="34" charset="0"/>
                        <a:cs typeface="Arial" panose="020B0604020202020204" pitchFamily="34" charset="0"/>
                      </a:endParaRP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56111398"/>
                  </a:ext>
                </a:extLst>
              </a:tr>
              <a:tr h="251179">
                <a:tc>
                  <a:txBody>
                    <a:bodyPr/>
                    <a:lstStyle/>
                    <a:p>
                      <a:pPr algn="r"/>
                      <a:r>
                        <a:rPr lang="en-GB" sz="1200" b="1" dirty="0">
                          <a:solidFill>
                            <a:schemeClr val="bg1"/>
                          </a:solidFill>
                          <a:latin typeface="Arial" panose="020B0604020202020204" pitchFamily="34" charset="0"/>
                          <a:ea typeface="Segoe UI Historic" panose="020B0502040204020203" pitchFamily="34" charset="0"/>
                          <a:cs typeface="Arial" panose="020B0604020202020204" pitchFamily="34" charset="0"/>
                        </a:rPr>
                        <a:t>Shareholders Funds</a:t>
                      </a:r>
                    </a:p>
                  </a:txBody>
                  <a:tcPr marL="72000" marR="72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a:r>
                        <a:rPr lang="en-GB" sz="1200" b="1" dirty="0">
                          <a:solidFill>
                            <a:schemeClr val="bg1"/>
                          </a:solidFill>
                          <a:latin typeface="Arial" panose="020B0604020202020204" pitchFamily="34" charset="0"/>
                          <a:ea typeface="Segoe UI Historic" panose="020B0502040204020203" pitchFamily="34" charset="0"/>
                          <a:cs typeface="Arial" panose="020B0604020202020204" pitchFamily="34" charset="0"/>
                        </a:rPr>
                        <a:t>271.6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a:r>
                        <a:rPr lang="en-GB" sz="1200" b="1" dirty="0">
                          <a:solidFill>
                            <a:schemeClr val="bg1"/>
                          </a:solidFill>
                          <a:latin typeface="Arial" panose="020B0604020202020204" pitchFamily="34" charset="0"/>
                          <a:ea typeface="Segoe UI Historic" panose="020B0502040204020203" pitchFamily="34" charset="0"/>
                          <a:cs typeface="Arial" panose="020B0604020202020204" pitchFamily="34" charset="0"/>
                        </a:rPr>
                        <a:t>186.4</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tc>
                  <a:txBody>
                    <a:bodyPr/>
                    <a:lstStyle/>
                    <a:p>
                      <a:pPr algn="ctr"/>
                      <a:r>
                        <a:rPr lang="en-GB" sz="1200" b="1" dirty="0">
                          <a:solidFill>
                            <a:schemeClr val="bg1"/>
                          </a:solidFill>
                          <a:latin typeface="Arial" panose="020B0604020202020204" pitchFamily="34" charset="0"/>
                          <a:ea typeface="Segoe UI Historic" panose="020B0502040204020203" pitchFamily="34" charset="0"/>
                          <a:cs typeface="Arial" panose="020B0604020202020204" pitchFamily="34" charset="0"/>
                        </a:rPr>
                        <a:t>225.6</a:t>
                      </a:r>
                    </a:p>
                  </a:txBody>
                  <a:tcPr marL="18000" marR="18000" marT="18000" marB="1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5E8AB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28431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DB619E-EF7A-4038-8175-DFB80189F0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E8DB619E-EF7A-4038-8175-DFB80189F0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F93E132-8551-4A15-940D-9B190C8AE1D2}"/>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sym typeface="Gotham Bold" panose="02000803030000020004" pitchFamily="2" charset="0"/>
            </a:endParaRPr>
          </a:p>
        </p:txBody>
      </p:sp>
      <p:sp>
        <p:nvSpPr>
          <p:cNvPr id="5" name="Rectangle 4">
            <a:extLst>
              <a:ext uri="{FF2B5EF4-FFF2-40B4-BE49-F238E27FC236}">
                <a16:creationId xmlns:a16="http://schemas.microsoft.com/office/drawing/2014/main" id="{F715FF44-FBFE-4FFF-A8DD-24AD3EE1967F}"/>
              </a:ext>
            </a:extLst>
          </p:cNvPr>
          <p:cNvSpPr/>
          <p:nvPr/>
        </p:nvSpPr>
        <p:spPr>
          <a:xfrm>
            <a:off x="0" y="0"/>
            <a:ext cx="12192000" cy="68580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range BETA"/>
              <a:ea typeface="+mn-ea"/>
              <a:cs typeface="+mn-cs"/>
            </a:endParaRPr>
          </a:p>
        </p:txBody>
      </p:sp>
      <p:sp>
        <p:nvSpPr>
          <p:cNvPr id="3" name="Slide Number Placeholder 37">
            <a:extLst>
              <a:ext uri="{FF2B5EF4-FFF2-40B4-BE49-F238E27FC236}">
                <a16:creationId xmlns:a16="http://schemas.microsoft.com/office/drawing/2014/main" id="{17220B67-D196-4DCA-B0A3-9AB28A8ACBC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itle 5">
            <a:extLst>
              <a:ext uri="{FF2B5EF4-FFF2-40B4-BE49-F238E27FC236}">
                <a16:creationId xmlns:a16="http://schemas.microsoft.com/office/drawing/2014/main" id="{EB91D078-1FF1-43BD-B112-A29E2F13C3D1}"/>
              </a:ext>
            </a:extLst>
          </p:cNvPr>
          <p:cNvSpPr>
            <a:spLocks noGrp="1"/>
          </p:cNvSpPr>
          <p:nvPr>
            <p:ph type="ctrTitle"/>
          </p:nvPr>
        </p:nvSpPr>
        <p:spPr>
          <a:xfrm>
            <a:off x="1809751" y="3042822"/>
            <a:ext cx="9063567" cy="660930"/>
          </a:xfrm>
        </p:spPr>
        <p:txBody>
          <a:bodyPr vert="horz"/>
          <a:lstStyle/>
          <a:p>
            <a:r>
              <a:rPr lang="en-GB" dirty="0">
                <a:latin typeface="Arial" panose="020B0604020202020204" pitchFamily="34" charset="0"/>
                <a:cs typeface="Arial" panose="020B0604020202020204" pitchFamily="34" charset="0"/>
              </a:rPr>
              <a:t>Group Strategy update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77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Recap: Our vision</a:t>
            </a:r>
          </a:p>
        </p:txBody>
      </p:sp>
      <p:sp>
        <p:nvSpPr>
          <p:cNvPr id="35" name="Text Placeholder 6">
            <a:extLst>
              <a:ext uri="{FF2B5EF4-FFF2-40B4-BE49-F238E27FC236}">
                <a16:creationId xmlns:a16="http://schemas.microsoft.com/office/drawing/2014/main" id="{5EE96C97-D42C-464A-AB1E-19FB750CC5B7}"/>
              </a:ext>
            </a:extLst>
          </p:cNvPr>
          <p:cNvSpPr txBox="1">
            <a:spLocks/>
          </p:cNvSpPr>
          <p:nvPr/>
        </p:nvSpPr>
        <p:spPr bwMode="gray">
          <a:xfrm>
            <a:off x="1496992" y="2780098"/>
            <a:ext cx="9198016" cy="2018529"/>
          </a:xfrm>
          <a:prstGeom prst="rect">
            <a:avLst/>
          </a:prstGeom>
          <a:no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3200" b="1"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rPr>
              <a:t>“Transform automotive retail through digital innovation &amp; operational excellence”</a:t>
            </a:r>
          </a:p>
        </p:txBody>
      </p:sp>
    </p:spTree>
    <p:extLst>
      <p:ext uri="{BB962C8B-B14F-4D97-AF65-F5344CB8AC3E}">
        <p14:creationId xmlns:p14="http://schemas.microsoft.com/office/powerpoint/2010/main" val="1104070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6" name="Text Placeholder 6">
            <a:extLst>
              <a:ext uri="{FF2B5EF4-FFF2-40B4-BE49-F238E27FC236}">
                <a16:creationId xmlns:a16="http://schemas.microsoft.com/office/drawing/2014/main" id="{6392CB63-831C-5852-1FF0-C311237515F5}"/>
              </a:ext>
            </a:extLst>
          </p:cNvPr>
          <p:cNvSpPr txBox="1">
            <a:spLocks/>
          </p:cNvSpPr>
          <p:nvPr/>
        </p:nvSpPr>
        <p:spPr bwMode="gray">
          <a:xfrm>
            <a:off x="8259038" y="1746687"/>
            <a:ext cx="3600000" cy="4007644"/>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Text Placeholder 6">
            <a:extLst>
              <a:ext uri="{FF2B5EF4-FFF2-40B4-BE49-F238E27FC236}">
                <a16:creationId xmlns:a16="http://schemas.microsoft.com/office/drawing/2014/main" id="{1B7E412C-2E41-E94A-C27D-7D1163625237}"/>
              </a:ext>
            </a:extLst>
          </p:cNvPr>
          <p:cNvSpPr txBox="1">
            <a:spLocks/>
          </p:cNvSpPr>
          <p:nvPr/>
        </p:nvSpPr>
        <p:spPr bwMode="gray">
          <a:xfrm>
            <a:off x="4281684" y="1746687"/>
            <a:ext cx="3600000" cy="4007644"/>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6" name="Straight Connector 85">
            <a:extLst>
              <a:ext uri="{FF2B5EF4-FFF2-40B4-BE49-F238E27FC236}">
                <a16:creationId xmlns:a16="http://schemas.microsoft.com/office/drawing/2014/main" id="{61CEA043-D6B6-0CBD-7513-E854FB058C0E}"/>
              </a:ext>
            </a:extLst>
          </p:cNvPr>
          <p:cNvCxnSpPr>
            <a:cxnSpLocks/>
            <a:stCxn id="91" idx="4"/>
            <a:endCxn id="102" idx="0"/>
          </p:cNvCxnSpPr>
          <p:nvPr/>
        </p:nvCxnSpPr>
        <p:spPr>
          <a:xfrm>
            <a:off x="4810099" y="4095671"/>
            <a:ext cx="0" cy="901677"/>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97E26C31-CB37-5A34-FFBD-03B977F93B68}"/>
              </a:ext>
            </a:extLst>
          </p:cNvPr>
          <p:cNvSpPr txBox="1"/>
          <p:nvPr/>
        </p:nvSpPr>
        <p:spPr>
          <a:xfrm>
            <a:off x="4851105" y="2721146"/>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Disrupt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used cars</a:t>
            </a:r>
          </a:p>
        </p:txBody>
      </p:sp>
      <p:grpSp>
        <p:nvGrpSpPr>
          <p:cNvPr id="89" name="Group 88">
            <a:extLst>
              <a:ext uri="{FF2B5EF4-FFF2-40B4-BE49-F238E27FC236}">
                <a16:creationId xmlns:a16="http://schemas.microsoft.com/office/drawing/2014/main" id="{CBE5455A-9322-35D0-7FFF-F79B32C84C8D}"/>
              </a:ext>
            </a:extLst>
          </p:cNvPr>
          <p:cNvGrpSpPr/>
          <p:nvPr/>
        </p:nvGrpSpPr>
        <p:grpSpPr>
          <a:xfrm>
            <a:off x="4540099" y="3555671"/>
            <a:ext cx="540000" cy="540000"/>
            <a:chOff x="8402949" y="3735979"/>
            <a:chExt cx="540000" cy="540000"/>
          </a:xfrm>
        </p:grpSpPr>
        <p:sp>
          <p:nvSpPr>
            <p:cNvPr id="91" name="Oval 90">
              <a:extLst>
                <a:ext uri="{FF2B5EF4-FFF2-40B4-BE49-F238E27FC236}">
                  <a16:creationId xmlns:a16="http://schemas.microsoft.com/office/drawing/2014/main" id="{46455CF5-7F94-528E-61D5-39F4FC8395E2}"/>
                </a:ext>
              </a:extLst>
            </p:cNvPr>
            <p:cNvSpPr/>
            <p:nvPr/>
          </p:nvSpPr>
          <p:spPr>
            <a:xfrm>
              <a:off x="8402949" y="3735979"/>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2" name="Graphic 91" descr="Signpost with solid fill">
              <a:extLst>
                <a:ext uri="{FF2B5EF4-FFF2-40B4-BE49-F238E27FC236}">
                  <a16:creationId xmlns:a16="http://schemas.microsoft.com/office/drawing/2014/main" id="{2A356270-DA1B-6DF1-6FB2-9E9F26CADE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6949" y="3789979"/>
              <a:ext cx="432000" cy="432000"/>
            </a:xfrm>
            <a:prstGeom prst="rect">
              <a:avLst/>
            </a:prstGeom>
          </p:spPr>
        </p:pic>
      </p:grpSp>
      <p:grpSp>
        <p:nvGrpSpPr>
          <p:cNvPr id="93" name="Group 92">
            <a:extLst>
              <a:ext uri="{FF2B5EF4-FFF2-40B4-BE49-F238E27FC236}">
                <a16:creationId xmlns:a16="http://schemas.microsoft.com/office/drawing/2014/main" id="{139A7A28-B968-7879-2DE3-B2C5E3C2FAE1}"/>
              </a:ext>
            </a:extLst>
          </p:cNvPr>
          <p:cNvGrpSpPr/>
          <p:nvPr/>
        </p:nvGrpSpPr>
        <p:grpSpPr>
          <a:xfrm>
            <a:off x="4540099" y="4276510"/>
            <a:ext cx="540000" cy="540000"/>
            <a:chOff x="8402949" y="4451254"/>
            <a:chExt cx="540000" cy="540000"/>
          </a:xfrm>
        </p:grpSpPr>
        <p:sp>
          <p:nvSpPr>
            <p:cNvPr id="96" name="Oval 95">
              <a:extLst>
                <a:ext uri="{FF2B5EF4-FFF2-40B4-BE49-F238E27FC236}">
                  <a16:creationId xmlns:a16="http://schemas.microsoft.com/office/drawing/2014/main" id="{8E4FEDAA-B756-E17B-4B46-7D2C7E398F3E}"/>
                </a:ext>
              </a:extLst>
            </p:cNvPr>
            <p:cNvSpPr/>
            <p:nvPr/>
          </p:nvSpPr>
          <p:spPr>
            <a:xfrm>
              <a:off x="8402949" y="4451254"/>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7" name="Graphic 96" descr="Influencer with solid fill">
              <a:extLst>
                <a:ext uri="{FF2B5EF4-FFF2-40B4-BE49-F238E27FC236}">
                  <a16:creationId xmlns:a16="http://schemas.microsoft.com/office/drawing/2014/main" id="{D5F1C883-4626-5282-583A-9B688186B4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56949" y="4505254"/>
              <a:ext cx="432000" cy="432000"/>
            </a:xfrm>
            <a:prstGeom prst="rect">
              <a:avLst/>
            </a:prstGeom>
          </p:spPr>
        </p:pic>
      </p:grpSp>
      <p:pic>
        <p:nvPicPr>
          <p:cNvPr id="99" name="Graphic 98" descr="Convertible with solid fill">
            <a:extLst>
              <a:ext uri="{FF2B5EF4-FFF2-40B4-BE49-F238E27FC236}">
                <a16:creationId xmlns:a16="http://schemas.microsoft.com/office/drawing/2014/main" id="{BFE0E514-58D7-46D5-1DF1-9B93578F54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59520" y="1777269"/>
            <a:ext cx="1080000" cy="1080000"/>
          </a:xfrm>
          <a:prstGeom prst="rect">
            <a:avLst/>
          </a:prstGeom>
        </p:spPr>
      </p:pic>
      <p:grpSp>
        <p:nvGrpSpPr>
          <p:cNvPr id="101" name="Group 100">
            <a:extLst>
              <a:ext uri="{FF2B5EF4-FFF2-40B4-BE49-F238E27FC236}">
                <a16:creationId xmlns:a16="http://schemas.microsoft.com/office/drawing/2014/main" id="{1E075C4F-7B7B-3A5C-D380-31D51D509AEC}"/>
              </a:ext>
            </a:extLst>
          </p:cNvPr>
          <p:cNvGrpSpPr/>
          <p:nvPr/>
        </p:nvGrpSpPr>
        <p:grpSpPr>
          <a:xfrm>
            <a:off x="4540099" y="4997348"/>
            <a:ext cx="540000" cy="540000"/>
            <a:chOff x="8402949" y="5443877"/>
            <a:chExt cx="540000" cy="540000"/>
          </a:xfrm>
        </p:grpSpPr>
        <p:sp>
          <p:nvSpPr>
            <p:cNvPr id="102" name="Oval 101">
              <a:extLst>
                <a:ext uri="{FF2B5EF4-FFF2-40B4-BE49-F238E27FC236}">
                  <a16:creationId xmlns:a16="http://schemas.microsoft.com/office/drawing/2014/main" id="{B16B7A5B-8EEF-D5B2-25F4-AF8BC61DEA0B}"/>
                </a:ext>
              </a:extLst>
            </p:cNvPr>
            <p:cNvSpPr/>
            <p:nvPr/>
          </p:nvSpPr>
          <p:spPr>
            <a:xfrm>
              <a:off x="8402949" y="5443877"/>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4" name="Graphic 103" descr="Shopping cart with solid fill">
              <a:extLst>
                <a:ext uri="{FF2B5EF4-FFF2-40B4-BE49-F238E27FC236}">
                  <a16:creationId xmlns:a16="http://schemas.microsoft.com/office/drawing/2014/main" id="{EE743972-65C5-77AE-F812-8268F59243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56949" y="5497877"/>
              <a:ext cx="432000" cy="432000"/>
            </a:xfrm>
            <a:prstGeom prst="rect">
              <a:avLst/>
            </a:prstGeom>
          </p:spPr>
        </p:pic>
      </p:grpSp>
      <p:cxnSp>
        <p:nvCxnSpPr>
          <p:cNvPr id="60" name="Straight Connector 59">
            <a:extLst>
              <a:ext uri="{FF2B5EF4-FFF2-40B4-BE49-F238E27FC236}">
                <a16:creationId xmlns:a16="http://schemas.microsoft.com/office/drawing/2014/main" id="{B67280C5-0E3C-FA88-641D-141A8699ACAF}"/>
              </a:ext>
            </a:extLst>
          </p:cNvPr>
          <p:cNvCxnSpPr>
            <a:cxnSpLocks/>
            <a:stCxn id="78" idx="4"/>
            <a:endCxn id="72" idx="0"/>
          </p:cNvCxnSpPr>
          <p:nvPr/>
        </p:nvCxnSpPr>
        <p:spPr>
          <a:xfrm>
            <a:off x="8671408" y="4095671"/>
            <a:ext cx="0" cy="955677"/>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7CAE2317-82F6-8F93-4BD9-FE58013DB78E}"/>
              </a:ext>
            </a:extLst>
          </p:cNvPr>
          <p:cNvSpPr/>
          <p:nvPr/>
        </p:nvSpPr>
        <p:spPr>
          <a:xfrm>
            <a:off x="8442883" y="2803964"/>
            <a:ext cx="2990850" cy="495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0DEDEBF6-6AC7-B1CC-0D3A-D05E21839B65}"/>
              </a:ext>
            </a:extLst>
          </p:cNvPr>
          <p:cNvSpPr txBox="1"/>
          <p:nvPr/>
        </p:nvSpPr>
        <p:spPr>
          <a:xfrm>
            <a:off x="8588308" y="2711621"/>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Grow &amp; diversify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Pinewood</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8" name="Group 67">
            <a:extLst>
              <a:ext uri="{FF2B5EF4-FFF2-40B4-BE49-F238E27FC236}">
                <a16:creationId xmlns:a16="http://schemas.microsoft.com/office/drawing/2014/main" id="{286395D3-65B3-89E2-2726-EBAE049CB926}"/>
              </a:ext>
            </a:extLst>
          </p:cNvPr>
          <p:cNvGrpSpPr/>
          <p:nvPr/>
        </p:nvGrpSpPr>
        <p:grpSpPr>
          <a:xfrm>
            <a:off x="8401408" y="4997348"/>
            <a:ext cx="540000" cy="540000"/>
            <a:chOff x="4541637" y="5177656"/>
            <a:chExt cx="540000" cy="540000"/>
          </a:xfrm>
        </p:grpSpPr>
        <p:sp>
          <p:nvSpPr>
            <p:cNvPr id="70" name="Oval 69">
              <a:extLst>
                <a:ext uri="{FF2B5EF4-FFF2-40B4-BE49-F238E27FC236}">
                  <a16:creationId xmlns:a16="http://schemas.microsoft.com/office/drawing/2014/main" id="{43CBC1B4-9C49-CEAE-C112-35F059F7967B}"/>
                </a:ext>
              </a:extLst>
            </p:cNvPr>
            <p:cNvSpPr/>
            <p:nvPr/>
          </p:nvSpPr>
          <p:spPr>
            <a:xfrm>
              <a:off x="4541637" y="5177656"/>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2" name="Graphic 71" descr="Earth globe: Americas with solid fill">
              <a:extLst>
                <a:ext uri="{FF2B5EF4-FFF2-40B4-BE49-F238E27FC236}">
                  <a16:creationId xmlns:a16="http://schemas.microsoft.com/office/drawing/2014/main" id="{3DED08AA-E277-CC89-46B4-2EA6457A98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95637" y="5231656"/>
              <a:ext cx="432000" cy="432000"/>
            </a:xfrm>
            <a:prstGeom prst="rect">
              <a:avLst/>
            </a:prstGeom>
          </p:spPr>
        </p:pic>
      </p:grpSp>
      <p:grpSp>
        <p:nvGrpSpPr>
          <p:cNvPr id="76" name="Group 75">
            <a:extLst>
              <a:ext uri="{FF2B5EF4-FFF2-40B4-BE49-F238E27FC236}">
                <a16:creationId xmlns:a16="http://schemas.microsoft.com/office/drawing/2014/main" id="{9F04FCBB-FE58-F19C-888A-0C156681DFE3}"/>
              </a:ext>
            </a:extLst>
          </p:cNvPr>
          <p:cNvGrpSpPr/>
          <p:nvPr/>
        </p:nvGrpSpPr>
        <p:grpSpPr>
          <a:xfrm>
            <a:off x="8401408" y="3555671"/>
            <a:ext cx="540000" cy="540000"/>
            <a:chOff x="4541637" y="3735979"/>
            <a:chExt cx="540000" cy="540000"/>
          </a:xfrm>
        </p:grpSpPr>
        <p:sp>
          <p:nvSpPr>
            <p:cNvPr id="78" name="Oval 77">
              <a:extLst>
                <a:ext uri="{FF2B5EF4-FFF2-40B4-BE49-F238E27FC236}">
                  <a16:creationId xmlns:a16="http://schemas.microsoft.com/office/drawing/2014/main" id="{0D8C83EC-85C4-3DFF-E97B-C2197E7AEACD}"/>
                </a:ext>
              </a:extLst>
            </p:cNvPr>
            <p:cNvSpPr/>
            <p:nvPr/>
          </p:nvSpPr>
          <p:spPr>
            <a:xfrm>
              <a:off x="4541637" y="3735979"/>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9" name="Graphic 78" descr="Programmer female with solid fill">
              <a:extLst>
                <a:ext uri="{FF2B5EF4-FFF2-40B4-BE49-F238E27FC236}">
                  <a16:creationId xmlns:a16="http://schemas.microsoft.com/office/drawing/2014/main" id="{B1582D8F-BCAA-7710-23C1-A86BFDDDAE0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595637" y="3789979"/>
              <a:ext cx="432000" cy="432000"/>
            </a:xfrm>
            <a:prstGeom prst="rect">
              <a:avLst/>
            </a:prstGeom>
          </p:spPr>
        </p:pic>
      </p:grpSp>
      <p:pic>
        <p:nvPicPr>
          <p:cNvPr id="80" name="Graphic 79" descr="Lightbulb and gear with solid fill">
            <a:extLst>
              <a:ext uri="{FF2B5EF4-FFF2-40B4-BE49-F238E27FC236}">
                <a16:creationId xmlns:a16="http://schemas.microsoft.com/office/drawing/2014/main" id="{C0E0A684-1F9A-6E43-23CF-82B072A920C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98308" y="1734322"/>
            <a:ext cx="1080000" cy="1080000"/>
          </a:xfrm>
          <a:prstGeom prst="rect">
            <a:avLst/>
          </a:prstGeom>
        </p:spPr>
      </p:pic>
      <p:grpSp>
        <p:nvGrpSpPr>
          <p:cNvPr id="82" name="Group 81">
            <a:extLst>
              <a:ext uri="{FF2B5EF4-FFF2-40B4-BE49-F238E27FC236}">
                <a16:creationId xmlns:a16="http://schemas.microsoft.com/office/drawing/2014/main" id="{BC78998E-2F10-E6B2-AAF5-E8C889E512D6}"/>
              </a:ext>
            </a:extLst>
          </p:cNvPr>
          <p:cNvGrpSpPr/>
          <p:nvPr/>
        </p:nvGrpSpPr>
        <p:grpSpPr>
          <a:xfrm>
            <a:off x="8401408" y="4276510"/>
            <a:ext cx="540000" cy="540000"/>
            <a:chOff x="4541637" y="4451254"/>
            <a:chExt cx="540000" cy="540000"/>
          </a:xfrm>
        </p:grpSpPr>
        <p:sp>
          <p:nvSpPr>
            <p:cNvPr id="83" name="Oval 82">
              <a:extLst>
                <a:ext uri="{FF2B5EF4-FFF2-40B4-BE49-F238E27FC236}">
                  <a16:creationId xmlns:a16="http://schemas.microsoft.com/office/drawing/2014/main" id="{BB166ABA-7C57-5782-5E8A-22DA4E121C06}"/>
                </a:ext>
              </a:extLst>
            </p:cNvPr>
            <p:cNvSpPr/>
            <p:nvPr/>
          </p:nvSpPr>
          <p:spPr>
            <a:xfrm>
              <a:off x="4541637" y="4451254"/>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4" name="Graphic 83" descr="Internet with solid fill">
              <a:extLst>
                <a:ext uri="{FF2B5EF4-FFF2-40B4-BE49-F238E27FC236}">
                  <a16:creationId xmlns:a16="http://schemas.microsoft.com/office/drawing/2014/main" id="{F9F9DC8F-0CE0-A8FD-2076-D95EF622BB9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95637" y="4505254"/>
              <a:ext cx="432000" cy="432000"/>
            </a:xfrm>
            <a:prstGeom prst="rect">
              <a:avLst/>
            </a:prstGeom>
          </p:spPr>
        </p:pic>
      </p:grpSp>
      <p:sp>
        <p:nvSpPr>
          <p:cNvPr id="127" name="Text Placeholder 6">
            <a:extLst>
              <a:ext uri="{FF2B5EF4-FFF2-40B4-BE49-F238E27FC236}">
                <a16:creationId xmlns:a16="http://schemas.microsoft.com/office/drawing/2014/main" id="{DAD9B1E8-8024-4D7D-96DC-5B6408F952CF}"/>
              </a:ext>
            </a:extLst>
          </p:cNvPr>
          <p:cNvSpPr txBox="1">
            <a:spLocks/>
          </p:cNvSpPr>
          <p:nvPr/>
        </p:nvSpPr>
        <p:spPr bwMode="gray">
          <a:xfrm>
            <a:off x="332962" y="1737162"/>
            <a:ext cx="3600000" cy="4007644"/>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8" name="Straight Connector 97">
            <a:extLst>
              <a:ext uri="{FF2B5EF4-FFF2-40B4-BE49-F238E27FC236}">
                <a16:creationId xmlns:a16="http://schemas.microsoft.com/office/drawing/2014/main" id="{52C2D5AC-4670-4BB2-98AA-A621FE267B4D}"/>
              </a:ext>
            </a:extLst>
          </p:cNvPr>
          <p:cNvCxnSpPr>
            <a:stCxn id="53" idx="4"/>
            <a:endCxn id="57" idx="0"/>
          </p:cNvCxnSpPr>
          <p:nvPr/>
        </p:nvCxnSpPr>
        <p:spPr>
          <a:xfrm>
            <a:off x="990396" y="4095671"/>
            <a:ext cx="0" cy="901677"/>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Recap: Our strategy</a:t>
            </a:r>
          </a:p>
        </p:txBody>
      </p:sp>
      <p:cxnSp>
        <p:nvCxnSpPr>
          <p:cNvPr id="40" name="Straight Connector 39">
            <a:extLst>
              <a:ext uri="{FF2B5EF4-FFF2-40B4-BE49-F238E27FC236}">
                <a16:creationId xmlns:a16="http://schemas.microsoft.com/office/drawing/2014/main" id="{FEBAA8F0-4A53-48F2-8763-FBBEA2523B4E}"/>
              </a:ext>
            </a:extLst>
          </p:cNvPr>
          <p:cNvCxnSpPr>
            <a:cxnSpLocks/>
            <a:stCxn id="38" idx="1"/>
            <a:endCxn id="38" idx="3"/>
          </p:cNvCxnSpPr>
          <p:nvPr/>
        </p:nvCxnSpPr>
        <p:spPr>
          <a:xfrm>
            <a:off x="334963" y="1437186"/>
            <a:ext cx="1152207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D104085-C1FB-4EDD-B5EB-0CE4A7955629}"/>
              </a:ext>
            </a:extLst>
          </p:cNvPr>
          <p:cNvSpPr/>
          <p:nvPr/>
        </p:nvSpPr>
        <p:spPr>
          <a:xfrm>
            <a:off x="4583112" y="1173564"/>
            <a:ext cx="299085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 Placeholder 6">
            <a:extLst>
              <a:ext uri="{FF2B5EF4-FFF2-40B4-BE49-F238E27FC236}">
                <a16:creationId xmlns:a16="http://schemas.microsoft.com/office/drawing/2014/main" id="{FD878541-9DD7-4F81-8B47-792F8EA029D6}"/>
              </a:ext>
            </a:extLst>
          </p:cNvPr>
          <p:cNvSpPr txBox="1">
            <a:spLocks/>
          </p:cNvSpPr>
          <p:nvPr/>
        </p:nvSpPr>
        <p:spPr bwMode="gray">
          <a:xfrm>
            <a:off x="334963" y="1221186"/>
            <a:ext cx="11522074" cy="432000"/>
          </a:xfrm>
          <a:prstGeom prst="rect">
            <a:avLst/>
          </a:prstGeom>
          <a:no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Strategy</a:t>
            </a:r>
          </a:p>
        </p:txBody>
      </p:sp>
      <p:sp>
        <p:nvSpPr>
          <p:cNvPr id="48" name="TextBox 47">
            <a:extLst>
              <a:ext uri="{FF2B5EF4-FFF2-40B4-BE49-F238E27FC236}">
                <a16:creationId xmlns:a16="http://schemas.microsoft.com/office/drawing/2014/main" id="{5F556F91-A39F-43A3-A3B4-A7525376ED96}"/>
              </a:ext>
            </a:extLst>
          </p:cNvPr>
          <p:cNvSpPr txBox="1"/>
          <p:nvPr/>
        </p:nvSpPr>
        <p:spPr>
          <a:xfrm>
            <a:off x="785568" y="2725686"/>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Unlock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UK Motor</a:t>
            </a:r>
          </a:p>
        </p:txBody>
      </p:sp>
      <p:pic>
        <p:nvPicPr>
          <p:cNvPr id="34" name="Graphic 33" descr="Unlock with solid fill">
            <a:extLst>
              <a:ext uri="{FF2B5EF4-FFF2-40B4-BE49-F238E27FC236}">
                <a16:creationId xmlns:a16="http://schemas.microsoft.com/office/drawing/2014/main" id="{F6849CEF-C35B-4B1F-AD13-F7D2AE7D72A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595566" y="1749897"/>
            <a:ext cx="1080000" cy="1080000"/>
          </a:xfrm>
          <a:prstGeom prst="rect">
            <a:avLst/>
          </a:prstGeom>
        </p:spPr>
      </p:pic>
      <p:graphicFrame>
        <p:nvGraphicFramePr>
          <p:cNvPr id="26" name="Table 30">
            <a:extLst>
              <a:ext uri="{FF2B5EF4-FFF2-40B4-BE49-F238E27FC236}">
                <a16:creationId xmlns:a16="http://schemas.microsoft.com/office/drawing/2014/main" id="{50AE3273-6D15-4D20-BB9A-1A279D3406F3}"/>
              </a:ext>
            </a:extLst>
          </p:cNvPr>
          <p:cNvGraphicFramePr>
            <a:graphicFrameLocks noGrp="1"/>
          </p:cNvGraphicFramePr>
          <p:nvPr/>
        </p:nvGraphicFramePr>
        <p:xfrm>
          <a:off x="300037" y="3461626"/>
          <a:ext cx="11556999" cy="2160000"/>
        </p:xfrm>
        <a:graphic>
          <a:graphicData uri="http://schemas.openxmlformats.org/drawingml/2006/table">
            <a:tbl>
              <a:tblPr firstRow="1" bandRow="1">
                <a:tableStyleId>{5940675A-B579-460E-94D1-54222C63F5DA}</a:tableStyleId>
              </a:tblPr>
              <a:tblGrid>
                <a:gridCol w="3852333">
                  <a:extLst>
                    <a:ext uri="{9D8B030D-6E8A-4147-A177-3AD203B41FA5}">
                      <a16:colId xmlns:a16="http://schemas.microsoft.com/office/drawing/2014/main" val="2250150619"/>
                    </a:ext>
                  </a:extLst>
                </a:gridCol>
                <a:gridCol w="3852333">
                  <a:extLst>
                    <a:ext uri="{9D8B030D-6E8A-4147-A177-3AD203B41FA5}">
                      <a16:colId xmlns:a16="http://schemas.microsoft.com/office/drawing/2014/main" val="4147860600"/>
                    </a:ext>
                  </a:extLst>
                </a:gridCol>
                <a:gridCol w="3852333">
                  <a:extLst>
                    <a:ext uri="{9D8B030D-6E8A-4147-A177-3AD203B41FA5}">
                      <a16:colId xmlns:a16="http://schemas.microsoft.com/office/drawing/2014/main" val="3138595986"/>
                    </a:ext>
                  </a:extLst>
                </a:gridCol>
              </a:tblGrid>
              <a:tr h="720000">
                <a:tc>
                  <a:txBody>
                    <a:bodyPr/>
                    <a:lstStyle/>
                    <a:p>
                      <a:pPr lvl="2" algn="l"/>
                      <a:r>
                        <a:rPr lang="en-GB" sz="1200" dirty="0">
                          <a:solidFill>
                            <a:schemeClr val="tx1"/>
                          </a:solidFill>
                          <a:latin typeface="Arial" panose="020B0604020202020204" pitchFamily="34" charset="0"/>
                          <a:cs typeface="Arial" panose="020B0604020202020204" pitchFamily="34" charset="0"/>
                        </a:rPr>
                        <a:t>Accelerate digital innovation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2" algn="l"/>
                      <a:r>
                        <a:rPr lang="en-GB" sz="1200" dirty="0">
                          <a:solidFill>
                            <a:schemeClr val="tx1"/>
                          </a:solidFill>
                          <a:latin typeface="Arial" panose="020B0604020202020204" pitchFamily="34" charset="0"/>
                          <a:cs typeface="Arial" panose="020B0604020202020204" pitchFamily="34" charset="0"/>
                        </a:rPr>
                        <a:t>Re-brand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Digital product extension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4186155"/>
                  </a:ext>
                </a:extLst>
              </a:tr>
              <a:tr h="720000">
                <a:tc>
                  <a:txBody>
                    <a:bodyPr/>
                    <a:lstStyle/>
                    <a:p>
                      <a:pPr lvl="2" algn="l"/>
                      <a:r>
                        <a:rPr lang="en-GB" sz="1200" dirty="0">
                          <a:solidFill>
                            <a:schemeClr val="tx1"/>
                          </a:solidFill>
                          <a:latin typeface="Arial" panose="020B0604020202020204" pitchFamily="34" charset="0"/>
                          <a:cs typeface="Arial" panose="020B0604020202020204" pitchFamily="34" charset="0"/>
                        </a:rPr>
                        <a:t>Drive operational excellence &amp; best practice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2" algn="l"/>
                      <a:r>
                        <a:rPr lang="en-GB" sz="1200" dirty="0">
                          <a:solidFill>
                            <a:schemeClr val="tx1"/>
                          </a:solidFill>
                          <a:latin typeface="Arial" panose="020B0604020202020204" pitchFamily="34" charset="0"/>
                          <a:cs typeface="Arial" panose="020B0604020202020204" pitchFamily="34" charset="0"/>
                        </a:rPr>
                        <a:t>Differentiate value proposition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Deliver material existing order pipeline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3281370"/>
                  </a:ext>
                </a:extLst>
              </a:tr>
              <a:tr h="720000">
                <a:tc>
                  <a:txBody>
                    <a:bodyPr/>
                    <a:lstStyle/>
                    <a:p>
                      <a:pPr lvl="2" algn="l"/>
                      <a:r>
                        <a:rPr lang="en-GB" sz="1200" b="1" i="0" dirty="0">
                          <a:solidFill>
                            <a:schemeClr val="tx1"/>
                          </a:solidFill>
                          <a:effectLst/>
                          <a:latin typeface="Arial" panose="020B0604020202020204" pitchFamily="34" charset="0"/>
                          <a:cs typeface="Arial" panose="020B0604020202020204" pitchFamily="34" charset="0"/>
                        </a:rPr>
                        <a:t>Enhance new car representation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2" algn="l"/>
                      <a:r>
                        <a:rPr lang="en-GB" sz="1200" dirty="0">
                          <a:solidFill>
                            <a:schemeClr val="tx1"/>
                          </a:solidFill>
                          <a:effectLst/>
                          <a:latin typeface="Arial" panose="020B0604020202020204" pitchFamily="34" charset="0"/>
                          <a:cs typeface="Arial" panose="020B0604020202020204" pitchFamily="34" charset="0"/>
                        </a:rPr>
                        <a:t>Build flexible acquisition &amp; fulfilment capability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Geographic expansion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2599737"/>
                  </a:ext>
                </a:extLst>
              </a:tr>
            </a:tbl>
          </a:graphicData>
        </a:graphic>
      </p:graphicFrame>
      <p:grpSp>
        <p:nvGrpSpPr>
          <p:cNvPr id="75" name="Group 74">
            <a:extLst>
              <a:ext uri="{FF2B5EF4-FFF2-40B4-BE49-F238E27FC236}">
                <a16:creationId xmlns:a16="http://schemas.microsoft.com/office/drawing/2014/main" id="{AE14DA4A-4CB6-4452-8531-9A5A3F84788F}"/>
              </a:ext>
            </a:extLst>
          </p:cNvPr>
          <p:cNvGrpSpPr/>
          <p:nvPr/>
        </p:nvGrpSpPr>
        <p:grpSpPr>
          <a:xfrm>
            <a:off x="720396" y="4276510"/>
            <a:ext cx="540000" cy="540000"/>
            <a:chOff x="687472" y="4451254"/>
            <a:chExt cx="540000" cy="540000"/>
          </a:xfrm>
        </p:grpSpPr>
        <p:sp>
          <p:nvSpPr>
            <p:cNvPr id="55" name="Oval 54">
              <a:extLst>
                <a:ext uri="{FF2B5EF4-FFF2-40B4-BE49-F238E27FC236}">
                  <a16:creationId xmlns:a16="http://schemas.microsoft.com/office/drawing/2014/main" id="{CC7A5B52-0AE6-47FE-B251-F23D26A5DA56}"/>
                </a:ext>
              </a:extLst>
            </p:cNvPr>
            <p:cNvSpPr/>
            <p:nvPr/>
          </p:nvSpPr>
          <p:spPr>
            <a:xfrm>
              <a:off x="687472" y="4451254"/>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1" name="Graphic 70" descr="Gears with solid fill">
              <a:extLst>
                <a:ext uri="{FF2B5EF4-FFF2-40B4-BE49-F238E27FC236}">
                  <a16:creationId xmlns:a16="http://schemas.microsoft.com/office/drawing/2014/main" id="{2080A503-FFA7-4C53-9C98-8BA0F971791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41472" y="4505254"/>
              <a:ext cx="432000" cy="432000"/>
            </a:xfrm>
            <a:prstGeom prst="rect">
              <a:avLst/>
            </a:prstGeom>
          </p:spPr>
        </p:pic>
      </p:grpSp>
      <p:grpSp>
        <p:nvGrpSpPr>
          <p:cNvPr id="74" name="Group 73">
            <a:extLst>
              <a:ext uri="{FF2B5EF4-FFF2-40B4-BE49-F238E27FC236}">
                <a16:creationId xmlns:a16="http://schemas.microsoft.com/office/drawing/2014/main" id="{75655E21-5831-4875-9120-A560C1CF8710}"/>
              </a:ext>
            </a:extLst>
          </p:cNvPr>
          <p:cNvGrpSpPr/>
          <p:nvPr/>
        </p:nvGrpSpPr>
        <p:grpSpPr>
          <a:xfrm>
            <a:off x="720396" y="3555671"/>
            <a:ext cx="540000" cy="540000"/>
            <a:chOff x="687472" y="3735979"/>
            <a:chExt cx="540000" cy="540000"/>
          </a:xfrm>
        </p:grpSpPr>
        <p:sp>
          <p:nvSpPr>
            <p:cNvPr id="53" name="Oval 52">
              <a:extLst>
                <a:ext uri="{FF2B5EF4-FFF2-40B4-BE49-F238E27FC236}">
                  <a16:creationId xmlns:a16="http://schemas.microsoft.com/office/drawing/2014/main" id="{376A334C-C3B1-4002-9F28-DC5B684F97FA}"/>
                </a:ext>
              </a:extLst>
            </p:cNvPr>
            <p:cNvSpPr/>
            <p:nvPr/>
          </p:nvSpPr>
          <p:spPr>
            <a:xfrm>
              <a:off x="687472" y="3735979"/>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3" name="Graphic 72" descr="Processor with solid fill">
              <a:extLst>
                <a:ext uri="{FF2B5EF4-FFF2-40B4-BE49-F238E27FC236}">
                  <a16:creationId xmlns:a16="http://schemas.microsoft.com/office/drawing/2014/main" id="{C0B9CF9F-75D7-41F8-8809-2F5571EA7D8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41472" y="3789979"/>
              <a:ext cx="432000" cy="432000"/>
            </a:xfrm>
            <a:prstGeom prst="rect">
              <a:avLst/>
            </a:prstGeom>
          </p:spPr>
        </p:pic>
      </p:grpSp>
      <p:sp>
        <p:nvSpPr>
          <p:cNvPr id="51" name="Slide Number Placeholder 37">
            <a:extLst>
              <a:ext uri="{FF2B5EF4-FFF2-40B4-BE49-F238E27FC236}">
                <a16:creationId xmlns:a16="http://schemas.microsoft.com/office/drawing/2014/main" id="{4EB80706-2E3C-49AB-B839-D768DD36F530}"/>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AABEE94E-AEF1-6235-2825-F242A57E15E2}"/>
              </a:ext>
            </a:extLst>
          </p:cNvPr>
          <p:cNvGrpSpPr/>
          <p:nvPr/>
        </p:nvGrpSpPr>
        <p:grpSpPr>
          <a:xfrm>
            <a:off x="720396" y="4997348"/>
            <a:ext cx="540000" cy="540000"/>
            <a:chOff x="720396" y="5443877"/>
            <a:chExt cx="540000" cy="540000"/>
          </a:xfrm>
        </p:grpSpPr>
        <p:grpSp>
          <p:nvGrpSpPr>
            <p:cNvPr id="11" name="Group 10">
              <a:extLst>
                <a:ext uri="{FF2B5EF4-FFF2-40B4-BE49-F238E27FC236}">
                  <a16:creationId xmlns:a16="http://schemas.microsoft.com/office/drawing/2014/main" id="{3F16A151-EDDC-8E51-B60A-BAE01EE47857}"/>
                </a:ext>
              </a:extLst>
            </p:cNvPr>
            <p:cNvGrpSpPr/>
            <p:nvPr/>
          </p:nvGrpSpPr>
          <p:grpSpPr>
            <a:xfrm>
              <a:off x="720396" y="5443877"/>
              <a:ext cx="540000" cy="540000"/>
              <a:chOff x="720396" y="5443877"/>
              <a:chExt cx="540000" cy="540000"/>
            </a:xfrm>
          </p:grpSpPr>
          <p:sp>
            <p:nvSpPr>
              <p:cNvPr id="57" name="Oval 56">
                <a:extLst>
                  <a:ext uri="{FF2B5EF4-FFF2-40B4-BE49-F238E27FC236}">
                    <a16:creationId xmlns:a16="http://schemas.microsoft.com/office/drawing/2014/main" id="{9F112B0A-B7DF-46C1-879B-C84C4B621D61}"/>
                  </a:ext>
                </a:extLst>
              </p:cNvPr>
              <p:cNvSpPr/>
              <p:nvPr/>
            </p:nvSpPr>
            <p:spPr>
              <a:xfrm>
                <a:off x="720396" y="5443877"/>
                <a:ext cx="540000" cy="540000"/>
              </a:xfrm>
              <a:prstGeom prst="ellipse">
                <a:avLst/>
              </a:prstGeom>
              <a:solidFill>
                <a:schemeClr val="accent3">
                  <a:lumMod val="40000"/>
                  <a:lumOff val="60000"/>
                </a:schemeClr>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Graphic 7" descr="Convertible with solid fill">
                <a:extLst>
                  <a:ext uri="{FF2B5EF4-FFF2-40B4-BE49-F238E27FC236}">
                    <a16:creationId xmlns:a16="http://schemas.microsoft.com/office/drawing/2014/main" id="{E77970CF-FBEA-A3BD-EE57-58E7C22DCF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4396" y="5497877"/>
                <a:ext cx="432000" cy="432000"/>
              </a:xfrm>
              <a:prstGeom prst="rect">
                <a:avLst/>
              </a:prstGeom>
            </p:spPr>
          </p:pic>
        </p:grpSp>
        <p:pic>
          <p:nvPicPr>
            <p:cNvPr id="17" name="Graphic 16" descr="New with solid fill">
              <a:extLst>
                <a:ext uri="{FF2B5EF4-FFF2-40B4-BE49-F238E27FC236}">
                  <a16:creationId xmlns:a16="http://schemas.microsoft.com/office/drawing/2014/main" id="{4EC35F8C-0431-A3C5-CAF2-2BC957DE74E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26396" y="5505695"/>
              <a:ext cx="180000" cy="180000"/>
            </a:xfrm>
            <a:prstGeom prst="rect">
              <a:avLst/>
            </a:prstGeom>
          </p:spPr>
        </p:pic>
      </p:grpSp>
      <p:sp>
        <p:nvSpPr>
          <p:cNvPr id="2" name="Text Placeholder 6">
            <a:extLst>
              <a:ext uri="{FF2B5EF4-FFF2-40B4-BE49-F238E27FC236}">
                <a16:creationId xmlns:a16="http://schemas.microsoft.com/office/drawing/2014/main" id="{7718A460-7B5D-A4E9-E196-5CD814F79360}"/>
              </a:ext>
            </a:extLst>
          </p:cNvPr>
          <p:cNvSpPr txBox="1">
            <a:spLocks/>
          </p:cNvSpPr>
          <p:nvPr/>
        </p:nvSpPr>
        <p:spPr bwMode="gray">
          <a:xfrm>
            <a:off x="969226" y="6058071"/>
            <a:ext cx="2322614" cy="365125"/>
          </a:xfrm>
          <a:prstGeom prst="rect">
            <a:avLst/>
          </a:prstGeom>
          <a:noFill/>
        </p:spPr>
        <p:txBody>
          <a:bodyPr lIns="0" tIns="0" rIns="0" bIns="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underpinned by a lean &amp; efficient cost base</a:t>
            </a:r>
          </a:p>
        </p:txBody>
      </p:sp>
      <p:sp>
        <p:nvSpPr>
          <p:cNvPr id="3" name="Right Brace 2">
            <a:extLst>
              <a:ext uri="{FF2B5EF4-FFF2-40B4-BE49-F238E27FC236}">
                <a16:creationId xmlns:a16="http://schemas.microsoft.com/office/drawing/2014/main" id="{8F87C207-4A3A-3AD8-DF5E-96E0AD3D4AB7}"/>
              </a:ext>
            </a:extLst>
          </p:cNvPr>
          <p:cNvSpPr/>
          <p:nvPr/>
        </p:nvSpPr>
        <p:spPr>
          <a:xfrm rot="5400000">
            <a:off x="2012024" y="4317954"/>
            <a:ext cx="237018" cy="3189606"/>
          </a:xfrm>
          <a:prstGeom prst="rightBrace">
            <a:avLst>
              <a:gd name="adj1" fmla="val 92785"/>
              <a:gd name="adj2" fmla="val 50000"/>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3195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1. Unlock value in UK Motor</a:t>
            </a:r>
          </a:p>
        </p:txBody>
      </p:sp>
      <p:cxnSp>
        <p:nvCxnSpPr>
          <p:cNvPr id="38" name="Straight Connector 37">
            <a:extLst>
              <a:ext uri="{FF2B5EF4-FFF2-40B4-BE49-F238E27FC236}">
                <a16:creationId xmlns:a16="http://schemas.microsoft.com/office/drawing/2014/main" id="{756526BF-A239-48F4-B443-653592A95938}"/>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672D8ED-31E5-49B4-BE17-67589987E90F}"/>
              </a:ext>
            </a:extLst>
          </p:cNvPr>
          <p:cNvCxnSpPr>
            <a:stCxn id="112" idx="4"/>
            <a:endCxn id="106" idx="0"/>
          </p:cNvCxnSpPr>
          <p:nvPr/>
        </p:nvCxnSpPr>
        <p:spPr>
          <a:xfrm>
            <a:off x="600788" y="3959623"/>
            <a:ext cx="0"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4DCA6F5B-F61F-4C45-96F9-5572019D75A9}"/>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Unlock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UK Motor</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4" name="Graphic 103" descr="Unlock with solid fill">
            <a:extLst>
              <a:ext uri="{FF2B5EF4-FFF2-40B4-BE49-F238E27FC236}">
                <a16:creationId xmlns:a16="http://schemas.microsoft.com/office/drawing/2014/main" id="{B0B1AFA1-5C1B-492D-8F0F-3F0F812FE1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958" y="1599561"/>
            <a:ext cx="1080000" cy="1080000"/>
          </a:xfrm>
          <a:prstGeom prst="rect">
            <a:avLst/>
          </a:prstGeom>
        </p:spPr>
      </p:pic>
      <p:sp>
        <p:nvSpPr>
          <p:cNvPr id="109" name="Oval 108">
            <a:extLst>
              <a:ext uri="{FF2B5EF4-FFF2-40B4-BE49-F238E27FC236}">
                <a16:creationId xmlns:a16="http://schemas.microsoft.com/office/drawing/2014/main" id="{8900A681-01D6-499A-9C3D-7B1801F48ED4}"/>
              </a:ext>
            </a:extLst>
          </p:cNvPr>
          <p:cNvSpPr/>
          <p:nvPr/>
        </p:nvSpPr>
        <p:spPr>
          <a:xfrm>
            <a:off x="330788" y="4134898"/>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0" name="Graphic 109" descr="Gears with solid fill">
            <a:extLst>
              <a:ext uri="{FF2B5EF4-FFF2-40B4-BE49-F238E27FC236}">
                <a16:creationId xmlns:a16="http://schemas.microsoft.com/office/drawing/2014/main" id="{EACED113-AB5D-4DB2-B08E-0FEE3A3C31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88" y="4188898"/>
            <a:ext cx="432000" cy="432000"/>
          </a:xfrm>
          <a:prstGeom prst="rect">
            <a:avLst/>
          </a:prstGeom>
        </p:spPr>
      </p:pic>
      <p:grpSp>
        <p:nvGrpSpPr>
          <p:cNvPr id="111" name="Group 110">
            <a:extLst>
              <a:ext uri="{FF2B5EF4-FFF2-40B4-BE49-F238E27FC236}">
                <a16:creationId xmlns:a16="http://schemas.microsoft.com/office/drawing/2014/main" id="{4DF11793-2165-4EFD-92E4-BB2CF567A1D0}"/>
              </a:ext>
            </a:extLst>
          </p:cNvPr>
          <p:cNvGrpSpPr/>
          <p:nvPr/>
        </p:nvGrpSpPr>
        <p:grpSpPr>
          <a:xfrm>
            <a:off x="330788" y="3419623"/>
            <a:ext cx="540000" cy="540000"/>
            <a:chOff x="687472" y="3735979"/>
            <a:chExt cx="540000" cy="540000"/>
          </a:xfrm>
        </p:grpSpPr>
        <p:sp>
          <p:nvSpPr>
            <p:cNvPr id="112" name="Oval 111">
              <a:extLst>
                <a:ext uri="{FF2B5EF4-FFF2-40B4-BE49-F238E27FC236}">
                  <a16:creationId xmlns:a16="http://schemas.microsoft.com/office/drawing/2014/main" id="{B0BA44AC-0946-451B-8784-A77EF4A73059}"/>
                </a:ext>
              </a:extLst>
            </p:cNvPr>
            <p:cNvSpPr/>
            <p:nvPr/>
          </p:nvSpPr>
          <p:spPr>
            <a:xfrm>
              <a:off x="687472" y="3735979"/>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3" name="Graphic 112" descr="Processor with solid fill">
              <a:extLst>
                <a:ext uri="{FF2B5EF4-FFF2-40B4-BE49-F238E27FC236}">
                  <a16:creationId xmlns:a16="http://schemas.microsoft.com/office/drawing/2014/main" id="{795EA8A9-E195-454F-8BFE-470E907D1F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1472" y="3789979"/>
              <a:ext cx="432000" cy="432000"/>
            </a:xfrm>
            <a:prstGeom prst="rect">
              <a:avLst/>
            </a:prstGeom>
          </p:spPr>
        </p:pic>
      </p:grpSp>
      <p:sp>
        <p:nvSpPr>
          <p:cNvPr id="117" name="TextBox 116">
            <a:extLst>
              <a:ext uri="{FF2B5EF4-FFF2-40B4-BE49-F238E27FC236}">
                <a16:creationId xmlns:a16="http://schemas.microsoft.com/office/drawing/2014/main" id="{D59E5F3C-EA17-4E79-A2EC-5864551CF598}"/>
              </a:ext>
            </a:extLst>
          </p:cNvPr>
          <p:cNvSpPr txBox="1"/>
          <p:nvPr/>
        </p:nvSpPr>
        <p:spPr>
          <a:xfrm>
            <a:off x="866693" y="353217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Accelerate digital innovation</a:t>
            </a:r>
          </a:p>
        </p:txBody>
      </p:sp>
      <p:sp>
        <p:nvSpPr>
          <p:cNvPr id="121" name="TextBox 120">
            <a:extLst>
              <a:ext uri="{FF2B5EF4-FFF2-40B4-BE49-F238E27FC236}">
                <a16:creationId xmlns:a16="http://schemas.microsoft.com/office/drawing/2014/main" id="{2812872F-FBFA-4813-A750-BDA639D96156}"/>
              </a:ext>
            </a:extLst>
          </p:cNvPr>
          <p:cNvSpPr txBox="1"/>
          <p:nvPr/>
        </p:nvSpPr>
        <p:spPr>
          <a:xfrm>
            <a:off x="874201" y="4155121"/>
            <a:ext cx="2572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Drive operational excellence &amp; best practice</a:t>
            </a:r>
          </a:p>
        </p:txBody>
      </p:sp>
      <p:sp>
        <p:nvSpPr>
          <p:cNvPr id="123" name="Text Placeholder 6">
            <a:extLst>
              <a:ext uri="{FF2B5EF4-FFF2-40B4-BE49-F238E27FC236}">
                <a16:creationId xmlns:a16="http://schemas.microsoft.com/office/drawing/2014/main" id="{9AA28D62-002F-4161-B7E5-88E32E6E709F}"/>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Omnichannel strength &amp; advanced digital operating model</a:t>
            </a:r>
          </a:p>
        </p:txBody>
      </p:sp>
      <p:sp>
        <p:nvSpPr>
          <p:cNvPr id="49" name="Text Placeholder 6">
            <a:extLst>
              <a:ext uri="{FF2B5EF4-FFF2-40B4-BE49-F238E27FC236}">
                <a16:creationId xmlns:a16="http://schemas.microsoft.com/office/drawing/2014/main" id="{EA7B81E0-7FE0-4D98-BEC6-ACDBC276890E}"/>
              </a:ext>
            </a:extLst>
          </p:cNvPr>
          <p:cNvSpPr txBox="1">
            <a:spLocks/>
          </p:cNvSpPr>
          <p:nvPr/>
        </p:nvSpPr>
        <p:spPr bwMode="gray">
          <a:xfrm>
            <a:off x="3442872" y="2679561"/>
            <a:ext cx="2653128" cy="3200378"/>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8B135CAB-991A-430C-BAD7-04A38FA499E6}"/>
              </a:ext>
            </a:extLst>
          </p:cNvPr>
          <p:cNvSpPr txBox="1"/>
          <p:nvPr/>
        </p:nvSpPr>
        <p:spPr>
          <a:xfrm>
            <a:off x="4141624"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Sales+</a:t>
            </a:r>
          </a:p>
        </p:txBody>
      </p:sp>
      <p:sp>
        <p:nvSpPr>
          <p:cNvPr id="54" name="TextBox 53">
            <a:extLst>
              <a:ext uri="{FF2B5EF4-FFF2-40B4-BE49-F238E27FC236}">
                <a16:creationId xmlns:a16="http://schemas.microsoft.com/office/drawing/2014/main" id="{EED6535A-1226-41CD-9865-AFD6A242F41D}"/>
              </a:ext>
            </a:extLst>
          </p:cNvPr>
          <p:cNvSpPr txBox="1"/>
          <p:nvPr/>
        </p:nvSpPr>
        <p:spPr>
          <a:xfrm>
            <a:off x="3600052" y="3490017"/>
            <a:ext cx="2495948" cy="2805317"/>
          </a:xfrm>
          <a:prstGeom prst="rect">
            <a:avLst/>
          </a:prstGeom>
          <a:noFill/>
        </p:spPr>
        <p:txBody>
          <a:bodyPr wrap="square" lIns="0" tIns="36000" rIns="36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Insurance product automation</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Real-time offer modification</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Menu pricing for insurance products</a:t>
            </a:r>
          </a:p>
        </p:txBody>
      </p:sp>
      <p:sp>
        <p:nvSpPr>
          <p:cNvPr id="76" name="Text Placeholder 6">
            <a:extLst>
              <a:ext uri="{FF2B5EF4-FFF2-40B4-BE49-F238E27FC236}">
                <a16:creationId xmlns:a16="http://schemas.microsoft.com/office/drawing/2014/main" id="{EFF00610-5C71-41E8-8E6E-0FD51F37F2FC}"/>
              </a:ext>
            </a:extLst>
          </p:cNvPr>
          <p:cNvSpPr txBox="1">
            <a:spLocks/>
          </p:cNvSpPr>
          <p:nvPr/>
        </p:nvSpPr>
        <p:spPr bwMode="gray">
          <a:xfrm>
            <a:off x="6323390" y="2679561"/>
            <a:ext cx="2653128" cy="3200378"/>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D7C4071F-725F-4FFE-BCD6-0872D9D0C087}"/>
              </a:ext>
            </a:extLst>
          </p:cNvPr>
          <p:cNvSpPr txBox="1"/>
          <p:nvPr/>
        </p:nvSpPr>
        <p:spPr>
          <a:xfrm>
            <a:off x="7022142" y="2780920"/>
            <a:ext cx="1948506"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Acquisition, management &amp; pricing platform</a:t>
            </a:r>
          </a:p>
        </p:txBody>
      </p:sp>
      <p:sp>
        <p:nvSpPr>
          <p:cNvPr id="86" name="Text Placeholder 6">
            <a:extLst>
              <a:ext uri="{FF2B5EF4-FFF2-40B4-BE49-F238E27FC236}">
                <a16:creationId xmlns:a16="http://schemas.microsoft.com/office/drawing/2014/main" id="{32ADF6C6-FE11-4C7C-A1DA-B872CA48ED9D}"/>
              </a:ext>
            </a:extLst>
          </p:cNvPr>
          <p:cNvSpPr txBox="1">
            <a:spLocks/>
          </p:cNvSpPr>
          <p:nvPr/>
        </p:nvSpPr>
        <p:spPr bwMode="gray">
          <a:xfrm>
            <a:off x="9203907" y="2679561"/>
            <a:ext cx="2653128" cy="3200378"/>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TextBox 86">
            <a:extLst>
              <a:ext uri="{FF2B5EF4-FFF2-40B4-BE49-F238E27FC236}">
                <a16:creationId xmlns:a16="http://schemas.microsoft.com/office/drawing/2014/main" id="{65E6DDB8-8F7F-41F1-981D-998B6C70C770}"/>
              </a:ext>
            </a:extLst>
          </p:cNvPr>
          <p:cNvSpPr txBox="1"/>
          <p:nvPr/>
        </p:nvSpPr>
        <p:spPr>
          <a:xfrm>
            <a:off x="9902658" y="2780920"/>
            <a:ext cx="1989303"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Finance &amp; Insurance</a:t>
            </a:r>
          </a:p>
        </p:txBody>
      </p:sp>
      <p:sp>
        <p:nvSpPr>
          <p:cNvPr id="91" name="TextBox 90">
            <a:extLst>
              <a:ext uri="{FF2B5EF4-FFF2-40B4-BE49-F238E27FC236}">
                <a16:creationId xmlns:a16="http://schemas.microsoft.com/office/drawing/2014/main" id="{1AA29294-21BC-41FA-BFCD-C62FA186C92C}"/>
              </a:ext>
            </a:extLst>
          </p:cNvPr>
          <p:cNvSpPr txBox="1"/>
          <p:nvPr/>
        </p:nvSpPr>
        <p:spPr>
          <a:xfrm>
            <a:off x="874201" y="4868744"/>
            <a:ext cx="2572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Enhance new car representation</a:t>
            </a:r>
          </a:p>
        </p:txBody>
      </p:sp>
      <p:sp>
        <p:nvSpPr>
          <p:cNvPr id="98" name="TextBox 97">
            <a:extLst>
              <a:ext uri="{FF2B5EF4-FFF2-40B4-BE49-F238E27FC236}">
                <a16:creationId xmlns:a16="http://schemas.microsoft.com/office/drawing/2014/main" id="{EDD46664-744E-4A23-8FF2-75B15527AC0A}"/>
              </a:ext>
            </a:extLst>
          </p:cNvPr>
          <p:cNvSpPr txBox="1"/>
          <p:nvPr/>
        </p:nvSpPr>
        <p:spPr>
          <a:xfrm>
            <a:off x="6463670" y="3490017"/>
            <a:ext cx="2495948" cy="2805317"/>
          </a:xfrm>
          <a:prstGeom prst="rect">
            <a:avLst/>
          </a:prstGeom>
          <a:noFill/>
        </p:spPr>
        <p:txBody>
          <a:bodyPr wrap="square" lIns="0" tIns="36000" rIns="18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Market-based pricing augmented with internal indicators</a:t>
            </a: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Data iteration</a:t>
            </a: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In-store part-exchange &amp; Sell Your Car journeys</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TextBox 113">
            <a:extLst>
              <a:ext uri="{FF2B5EF4-FFF2-40B4-BE49-F238E27FC236}">
                <a16:creationId xmlns:a16="http://schemas.microsoft.com/office/drawing/2014/main" id="{6D791D96-FAD5-4EA7-B28D-E4CC56E24EFE}"/>
              </a:ext>
            </a:extLst>
          </p:cNvPr>
          <p:cNvSpPr txBox="1"/>
          <p:nvPr/>
        </p:nvSpPr>
        <p:spPr>
          <a:xfrm>
            <a:off x="9289279" y="3490017"/>
            <a:ext cx="2567756" cy="2805317"/>
          </a:xfrm>
          <a:prstGeom prst="rect">
            <a:avLst/>
          </a:prstGeom>
          <a:noFill/>
        </p:spPr>
        <p:txBody>
          <a:bodyPr wrap="square" lIns="0" tIns="36000" rIns="36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Variable APRs by finance balance</a:t>
            </a:r>
            <a:endParaRPr kumimoji="0" lang="en-GB"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Dynamic lender comparison</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 Q1 2023: Rate for risk</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E0F53AE5-76A3-DC2B-0BCD-1739230E8CFF}"/>
              </a:ext>
            </a:extLst>
          </p:cNvPr>
          <p:cNvGrpSpPr/>
          <p:nvPr/>
        </p:nvGrpSpPr>
        <p:grpSpPr>
          <a:xfrm>
            <a:off x="6482142" y="2783981"/>
            <a:ext cx="540000" cy="540000"/>
            <a:chOff x="6482142" y="2783981"/>
            <a:chExt cx="540000" cy="540000"/>
          </a:xfrm>
        </p:grpSpPr>
        <p:sp>
          <p:nvSpPr>
            <p:cNvPr id="79" name="Oval 78">
              <a:extLst>
                <a:ext uri="{FF2B5EF4-FFF2-40B4-BE49-F238E27FC236}">
                  <a16:creationId xmlns:a16="http://schemas.microsoft.com/office/drawing/2014/main" id="{F88A65DB-165D-4C0D-BA98-53D271953B03}"/>
                </a:ext>
              </a:extLst>
            </p:cNvPr>
            <p:cNvSpPr/>
            <p:nvPr/>
          </p:nvSpPr>
          <p:spPr>
            <a:xfrm>
              <a:off x="6482142"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6" name="Graphic 45" descr="Playbook with solid fill">
              <a:extLst>
                <a:ext uri="{FF2B5EF4-FFF2-40B4-BE49-F238E27FC236}">
                  <a16:creationId xmlns:a16="http://schemas.microsoft.com/office/drawing/2014/main" id="{4A79D6FF-2418-4A2A-BD71-6922BC0AE3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6142" y="2837981"/>
              <a:ext cx="432000" cy="432000"/>
            </a:xfrm>
            <a:prstGeom prst="rect">
              <a:avLst/>
            </a:prstGeom>
          </p:spPr>
        </p:pic>
      </p:grpSp>
      <p:grpSp>
        <p:nvGrpSpPr>
          <p:cNvPr id="12" name="Group 11">
            <a:extLst>
              <a:ext uri="{FF2B5EF4-FFF2-40B4-BE49-F238E27FC236}">
                <a16:creationId xmlns:a16="http://schemas.microsoft.com/office/drawing/2014/main" id="{9E84468D-E982-059A-7904-D562C1D2A706}"/>
              </a:ext>
            </a:extLst>
          </p:cNvPr>
          <p:cNvGrpSpPr/>
          <p:nvPr/>
        </p:nvGrpSpPr>
        <p:grpSpPr>
          <a:xfrm>
            <a:off x="3601624" y="2783981"/>
            <a:ext cx="540000" cy="540000"/>
            <a:chOff x="3601624" y="2783981"/>
            <a:chExt cx="540000" cy="540000"/>
          </a:xfrm>
        </p:grpSpPr>
        <p:sp>
          <p:nvSpPr>
            <p:cNvPr id="75" name="Oval 74">
              <a:extLst>
                <a:ext uri="{FF2B5EF4-FFF2-40B4-BE49-F238E27FC236}">
                  <a16:creationId xmlns:a16="http://schemas.microsoft.com/office/drawing/2014/main" id="{B38C7F6C-7770-4FD7-B810-B10CF4A55694}"/>
                </a:ext>
              </a:extLst>
            </p:cNvPr>
            <p:cNvSpPr/>
            <p:nvPr/>
          </p:nvSpPr>
          <p:spPr>
            <a:xfrm>
              <a:off x="3601624"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5" name="Graphic 44" descr="Internet with solid fill">
              <a:extLst>
                <a:ext uri="{FF2B5EF4-FFF2-40B4-BE49-F238E27FC236}">
                  <a16:creationId xmlns:a16="http://schemas.microsoft.com/office/drawing/2014/main" id="{F08519F2-EFE5-41F7-A848-483A12418E6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55624" y="2837981"/>
              <a:ext cx="432000" cy="432000"/>
            </a:xfrm>
            <a:prstGeom prst="rect">
              <a:avLst/>
            </a:prstGeom>
          </p:spPr>
        </p:pic>
      </p:grpSp>
      <p:sp>
        <p:nvSpPr>
          <p:cNvPr id="39" name="TextBox 38">
            <a:extLst>
              <a:ext uri="{FF2B5EF4-FFF2-40B4-BE49-F238E27FC236}">
                <a16:creationId xmlns:a16="http://schemas.microsoft.com/office/drawing/2014/main" id="{7132CEF9-2B9E-428F-E912-079B60326062}"/>
              </a:ext>
            </a:extLst>
          </p:cNvPr>
          <p:cNvSpPr txBox="1"/>
          <p:nvPr/>
        </p:nvSpPr>
        <p:spPr>
          <a:xfrm flipH="1">
            <a:off x="3645946" y="3338757"/>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33EC83FB-C6A3-2C4D-F780-0E8129A777AE}"/>
              </a:ext>
            </a:extLst>
          </p:cNvPr>
          <p:cNvSpPr txBox="1"/>
          <p:nvPr/>
        </p:nvSpPr>
        <p:spPr>
          <a:xfrm flipH="1">
            <a:off x="3645946" y="4070995"/>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9AF10228-1937-BA89-C206-CD6E8C5204A6}"/>
              </a:ext>
            </a:extLst>
          </p:cNvPr>
          <p:cNvSpPr txBox="1"/>
          <p:nvPr/>
        </p:nvSpPr>
        <p:spPr>
          <a:xfrm flipH="1">
            <a:off x="6522785" y="3338757"/>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6840B239-2465-6F47-E078-4E9C67165927}"/>
              </a:ext>
            </a:extLst>
          </p:cNvPr>
          <p:cNvSpPr txBox="1"/>
          <p:nvPr/>
        </p:nvSpPr>
        <p:spPr>
          <a:xfrm flipH="1">
            <a:off x="9340203" y="3336905"/>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D3DAFDF9-7B84-229E-976D-159141B59066}"/>
              </a:ext>
            </a:extLst>
          </p:cNvPr>
          <p:cNvSpPr txBox="1"/>
          <p:nvPr/>
        </p:nvSpPr>
        <p:spPr>
          <a:xfrm flipH="1">
            <a:off x="9340203" y="4070823"/>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080A99C6-A9FE-06DA-987E-2795F055D9D8}"/>
              </a:ext>
            </a:extLst>
          </p:cNvPr>
          <p:cNvGrpSpPr/>
          <p:nvPr/>
        </p:nvGrpSpPr>
        <p:grpSpPr>
          <a:xfrm>
            <a:off x="9362659" y="2783981"/>
            <a:ext cx="540000" cy="540000"/>
            <a:chOff x="9362659" y="2783981"/>
            <a:chExt cx="540000" cy="540000"/>
          </a:xfrm>
        </p:grpSpPr>
        <p:sp>
          <p:nvSpPr>
            <p:cNvPr id="89" name="Oval 88">
              <a:extLst>
                <a:ext uri="{FF2B5EF4-FFF2-40B4-BE49-F238E27FC236}">
                  <a16:creationId xmlns:a16="http://schemas.microsoft.com/office/drawing/2014/main" id="{6538452F-15B2-452F-91E4-285D87B2FC2A}"/>
                </a:ext>
              </a:extLst>
            </p:cNvPr>
            <p:cNvSpPr/>
            <p:nvPr/>
          </p:nvSpPr>
          <p:spPr>
            <a:xfrm>
              <a:off x="9362659"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8" name="Graphic 57" descr="Bank with solid fill">
              <a:extLst>
                <a:ext uri="{FF2B5EF4-FFF2-40B4-BE49-F238E27FC236}">
                  <a16:creationId xmlns:a16="http://schemas.microsoft.com/office/drawing/2014/main" id="{FB47DCF6-CDD1-C39F-17DD-F9AA0D345AC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416659" y="2837981"/>
              <a:ext cx="432000" cy="432000"/>
            </a:xfrm>
            <a:prstGeom prst="rect">
              <a:avLst/>
            </a:prstGeom>
          </p:spPr>
        </p:pic>
      </p:grpSp>
      <p:sp>
        <p:nvSpPr>
          <p:cNvPr id="106" name="Oval 105">
            <a:extLst>
              <a:ext uri="{FF2B5EF4-FFF2-40B4-BE49-F238E27FC236}">
                <a16:creationId xmlns:a16="http://schemas.microsoft.com/office/drawing/2014/main" id="{D623A113-99A3-4505-9397-06BFB064EC47}"/>
              </a:ext>
            </a:extLst>
          </p:cNvPr>
          <p:cNvSpPr/>
          <p:nvPr/>
        </p:nvSpPr>
        <p:spPr>
          <a:xfrm>
            <a:off x="330788" y="4861300"/>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0" name="Graphic 59" descr="Convertible with solid fill">
            <a:extLst>
              <a:ext uri="{FF2B5EF4-FFF2-40B4-BE49-F238E27FC236}">
                <a16:creationId xmlns:a16="http://schemas.microsoft.com/office/drawing/2014/main" id="{122088F4-3168-961F-62CD-13FA16890BC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2952" y="4915300"/>
            <a:ext cx="432000" cy="432000"/>
          </a:xfrm>
          <a:prstGeom prst="rect">
            <a:avLst/>
          </a:prstGeom>
        </p:spPr>
      </p:pic>
      <p:pic>
        <p:nvPicPr>
          <p:cNvPr id="61" name="Graphic 60" descr="New with solid fill">
            <a:extLst>
              <a:ext uri="{FF2B5EF4-FFF2-40B4-BE49-F238E27FC236}">
                <a16:creationId xmlns:a16="http://schemas.microsoft.com/office/drawing/2014/main" id="{E836EEE7-D688-8BB0-64B1-6C0666CA2D5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952" y="4923118"/>
            <a:ext cx="180000" cy="180000"/>
          </a:xfrm>
          <a:prstGeom prst="rect">
            <a:avLst/>
          </a:prstGeom>
        </p:spPr>
      </p:pic>
      <p:sp>
        <p:nvSpPr>
          <p:cNvPr id="62" name="Rectangle 61">
            <a:extLst>
              <a:ext uri="{FF2B5EF4-FFF2-40B4-BE49-F238E27FC236}">
                <a16:creationId xmlns:a16="http://schemas.microsoft.com/office/drawing/2014/main" id="{628EF2AC-2DE3-FA0C-47BF-E37242C7EF9F}"/>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 plans</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2A0AC5D7-D9BB-79D5-17EE-C9F2B61AB634}"/>
              </a:ext>
            </a:extLst>
          </p:cNvPr>
          <p:cNvGrpSpPr/>
          <p:nvPr/>
        </p:nvGrpSpPr>
        <p:grpSpPr>
          <a:xfrm>
            <a:off x="3521461" y="5987225"/>
            <a:ext cx="2495948" cy="300460"/>
            <a:chOff x="3539090" y="6328601"/>
            <a:chExt cx="2495948" cy="300460"/>
          </a:xfrm>
        </p:grpSpPr>
        <p:sp>
          <p:nvSpPr>
            <p:cNvPr id="66" name="Slide Number Placeholder 37">
              <a:extLst>
                <a:ext uri="{FF2B5EF4-FFF2-40B4-BE49-F238E27FC236}">
                  <a16:creationId xmlns:a16="http://schemas.microsoft.com/office/drawing/2014/main" id="{62017677-8FBF-9A36-83B2-286FAE5F48D9}"/>
                </a:ext>
              </a:extLst>
            </p:cNvPr>
            <p:cNvSpPr txBox="1">
              <a:spLocks/>
            </p:cNvSpPr>
            <p:nvPr/>
          </p:nvSpPr>
          <p:spPr>
            <a:xfrm>
              <a:off x="3539090" y="6350243"/>
              <a:ext cx="2495948" cy="257176"/>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12B5D"/>
                  </a:solidFill>
                  <a:effectLst/>
                  <a:uLnTx/>
                  <a:uFillTx/>
                  <a:latin typeface="Arial" panose="020B0604020202020204" pitchFamily="34" charset="0"/>
                  <a:ea typeface="+mn-ea"/>
                  <a:cs typeface="Arial" panose="020B0604020202020204" pitchFamily="34" charset="0"/>
                </a:rPr>
                <a:t>Powered by</a:t>
              </a:r>
              <a:r>
                <a:rPr kumimoji="0" lang="en-GB" sz="1200" b="1" i="0" u="none" strike="noStrike" kern="1200" cap="none" spc="0" normalizeH="0" baseline="0" noProof="0" dirty="0">
                  <a:ln>
                    <a:noFill/>
                  </a:ln>
                  <a:solidFill>
                    <a:srgbClr val="012B5B"/>
                  </a:solidFill>
                  <a:effectLst/>
                  <a:uLnTx/>
                  <a:uFillTx/>
                  <a:latin typeface="Arial" panose="020B0604020202020204" pitchFamily="34" charset="0"/>
                  <a:ea typeface="+mn-ea"/>
                  <a:cs typeface="Arial" panose="020B0604020202020204" pitchFamily="34" charset="0"/>
                </a:rPr>
                <a:t> </a:t>
              </a:r>
            </a:p>
          </p:txBody>
        </p:sp>
        <p:pic>
          <p:nvPicPr>
            <p:cNvPr id="8" name="Picture 7">
              <a:extLst>
                <a:ext uri="{FF2B5EF4-FFF2-40B4-BE49-F238E27FC236}">
                  <a16:creationId xmlns:a16="http://schemas.microsoft.com/office/drawing/2014/main" id="{C3573001-C9B1-E93C-2BBE-6F27DF74793C}"/>
                </a:ext>
              </a:extLst>
            </p:cNvPr>
            <p:cNvPicPr>
              <a:picLocks noChangeAspect="1"/>
            </p:cNvPicPr>
            <p:nvPr/>
          </p:nvPicPr>
          <p:blipFill>
            <a:blip r:embed="rId23"/>
            <a:stretch>
              <a:fillRect/>
            </a:stretch>
          </p:blipFill>
          <p:spPr>
            <a:xfrm>
              <a:off x="4507177" y="6328601"/>
              <a:ext cx="1443193" cy="300460"/>
            </a:xfrm>
            <a:prstGeom prst="rect">
              <a:avLst/>
            </a:prstGeom>
          </p:spPr>
        </p:pic>
      </p:grpSp>
      <p:grpSp>
        <p:nvGrpSpPr>
          <p:cNvPr id="15" name="Group 14">
            <a:extLst>
              <a:ext uri="{FF2B5EF4-FFF2-40B4-BE49-F238E27FC236}">
                <a16:creationId xmlns:a16="http://schemas.microsoft.com/office/drawing/2014/main" id="{B88C8E72-85A4-09C2-C8DB-0BE2C50831AB}"/>
              </a:ext>
            </a:extLst>
          </p:cNvPr>
          <p:cNvGrpSpPr/>
          <p:nvPr/>
        </p:nvGrpSpPr>
        <p:grpSpPr>
          <a:xfrm>
            <a:off x="6399985" y="5987225"/>
            <a:ext cx="2495948" cy="300460"/>
            <a:chOff x="3539090" y="6328601"/>
            <a:chExt cx="2495948" cy="300460"/>
          </a:xfrm>
        </p:grpSpPr>
        <p:sp>
          <p:nvSpPr>
            <p:cNvPr id="16" name="Slide Number Placeholder 37">
              <a:extLst>
                <a:ext uri="{FF2B5EF4-FFF2-40B4-BE49-F238E27FC236}">
                  <a16:creationId xmlns:a16="http://schemas.microsoft.com/office/drawing/2014/main" id="{5561B6AB-3429-2E88-B3D0-6A30E4DB58F8}"/>
                </a:ext>
              </a:extLst>
            </p:cNvPr>
            <p:cNvSpPr txBox="1">
              <a:spLocks/>
            </p:cNvSpPr>
            <p:nvPr/>
          </p:nvSpPr>
          <p:spPr>
            <a:xfrm>
              <a:off x="3539090" y="6350243"/>
              <a:ext cx="2495948" cy="257176"/>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12B5D"/>
                  </a:solidFill>
                  <a:effectLst/>
                  <a:uLnTx/>
                  <a:uFillTx/>
                  <a:latin typeface="Arial" panose="020B0604020202020204" pitchFamily="34" charset="0"/>
                  <a:ea typeface="+mn-ea"/>
                  <a:cs typeface="Arial" panose="020B0604020202020204" pitchFamily="34" charset="0"/>
                </a:rPr>
                <a:t>Powered by</a:t>
              </a:r>
              <a:r>
                <a:rPr kumimoji="0" lang="en-GB" sz="1200" b="1" i="0" u="none" strike="noStrike" kern="1200" cap="none" spc="0" normalizeH="0" baseline="0" noProof="0" dirty="0">
                  <a:ln>
                    <a:noFill/>
                  </a:ln>
                  <a:solidFill>
                    <a:srgbClr val="012B5B"/>
                  </a:solidFill>
                  <a:effectLst/>
                  <a:uLnTx/>
                  <a:uFillTx/>
                  <a:latin typeface="Arial" panose="020B0604020202020204" pitchFamily="34" charset="0"/>
                  <a:ea typeface="+mn-ea"/>
                  <a:cs typeface="Arial" panose="020B0604020202020204" pitchFamily="34" charset="0"/>
                </a:rPr>
                <a:t> </a:t>
              </a:r>
            </a:p>
          </p:txBody>
        </p:sp>
        <p:pic>
          <p:nvPicPr>
            <p:cNvPr id="17" name="Picture 16">
              <a:extLst>
                <a:ext uri="{FF2B5EF4-FFF2-40B4-BE49-F238E27FC236}">
                  <a16:creationId xmlns:a16="http://schemas.microsoft.com/office/drawing/2014/main" id="{ABB1396E-F689-F95C-87A8-88EA73DC3248}"/>
                </a:ext>
              </a:extLst>
            </p:cNvPr>
            <p:cNvPicPr>
              <a:picLocks noChangeAspect="1"/>
            </p:cNvPicPr>
            <p:nvPr/>
          </p:nvPicPr>
          <p:blipFill>
            <a:blip r:embed="rId23"/>
            <a:stretch>
              <a:fillRect/>
            </a:stretch>
          </p:blipFill>
          <p:spPr>
            <a:xfrm>
              <a:off x="4507177" y="6328601"/>
              <a:ext cx="1443193" cy="300460"/>
            </a:xfrm>
            <a:prstGeom prst="rect">
              <a:avLst/>
            </a:prstGeom>
          </p:spPr>
        </p:pic>
      </p:grpSp>
      <p:grpSp>
        <p:nvGrpSpPr>
          <p:cNvPr id="20" name="Group 19">
            <a:extLst>
              <a:ext uri="{FF2B5EF4-FFF2-40B4-BE49-F238E27FC236}">
                <a16:creationId xmlns:a16="http://schemas.microsoft.com/office/drawing/2014/main" id="{7C175828-9E32-F80F-4DB6-D621D729A1EB}"/>
              </a:ext>
            </a:extLst>
          </p:cNvPr>
          <p:cNvGrpSpPr/>
          <p:nvPr/>
        </p:nvGrpSpPr>
        <p:grpSpPr>
          <a:xfrm>
            <a:off x="9286739" y="5987225"/>
            <a:ext cx="2495948" cy="300460"/>
            <a:chOff x="3539090" y="6328601"/>
            <a:chExt cx="2495948" cy="300460"/>
          </a:xfrm>
        </p:grpSpPr>
        <p:sp>
          <p:nvSpPr>
            <p:cNvPr id="21" name="Slide Number Placeholder 37">
              <a:extLst>
                <a:ext uri="{FF2B5EF4-FFF2-40B4-BE49-F238E27FC236}">
                  <a16:creationId xmlns:a16="http://schemas.microsoft.com/office/drawing/2014/main" id="{23736DE3-32F5-7DE0-84F3-C2944F6EDD42}"/>
                </a:ext>
              </a:extLst>
            </p:cNvPr>
            <p:cNvSpPr txBox="1">
              <a:spLocks/>
            </p:cNvSpPr>
            <p:nvPr/>
          </p:nvSpPr>
          <p:spPr>
            <a:xfrm>
              <a:off x="3539090" y="6350243"/>
              <a:ext cx="2495948" cy="257176"/>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12B5D"/>
                  </a:solidFill>
                  <a:effectLst/>
                  <a:uLnTx/>
                  <a:uFillTx/>
                  <a:latin typeface="Arial" panose="020B0604020202020204" pitchFamily="34" charset="0"/>
                  <a:ea typeface="+mn-ea"/>
                  <a:cs typeface="Arial" panose="020B0604020202020204" pitchFamily="34" charset="0"/>
                </a:rPr>
                <a:t>Powered by</a:t>
              </a:r>
              <a:r>
                <a:rPr kumimoji="0" lang="en-GB" sz="1200" b="1" i="0" u="none" strike="noStrike" kern="1200" cap="none" spc="0" normalizeH="0" baseline="0" noProof="0" dirty="0">
                  <a:ln>
                    <a:noFill/>
                  </a:ln>
                  <a:solidFill>
                    <a:srgbClr val="012B5B"/>
                  </a:solidFill>
                  <a:effectLst/>
                  <a:uLnTx/>
                  <a:uFillTx/>
                  <a:latin typeface="Arial" panose="020B0604020202020204" pitchFamily="34" charset="0"/>
                  <a:ea typeface="+mn-ea"/>
                  <a:cs typeface="Arial" panose="020B0604020202020204" pitchFamily="34" charset="0"/>
                </a:rPr>
                <a:t> </a:t>
              </a:r>
            </a:p>
          </p:txBody>
        </p:sp>
        <p:pic>
          <p:nvPicPr>
            <p:cNvPr id="22" name="Picture 21">
              <a:extLst>
                <a:ext uri="{FF2B5EF4-FFF2-40B4-BE49-F238E27FC236}">
                  <a16:creationId xmlns:a16="http://schemas.microsoft.com/office/drawing/2014/main" id="{A942ECA9-FCD6-4D0F-DD15-6CCA76BA93A5}"/>
                </a:ext>
              </a:extLst>
            </p:cNvPr>
            <p:cNvPicPr>
              <a:picLocks noChangeAspect="1"/>
            </p:cNvPicPr>
            <p:nvPr/>
          </p:nvPicPr>
          <p:blipFill>
            <a:blip r:embed="rId23"/>
            <a:stretch>
              <a:fillRect/>
            </a:stretch>
          </p:blipFill>
          <p:spPr>
            <a:xfrm>
              <a:off x="4507177" y="6328601"/>
              <a:ext cx="1443193" cy="300460"/>
            </a:xfrm>
            <a:prstGeom prst="rect">
              <a:avLst/>
            </a:prstGeom>
          </p:spPr>
        </p:pic>
      </p:grpSp>
      <p:sp>
        <p:nvSpPr>
          <p:cNvPr id="25" name="Slide Number Placeholder 37">
            <a:extLst>
              <a:ext uri="{FF2B5EF4-FFF2-40B4-BE49-F238E27FC236}">
                <a16:creationId xmlns:a16="http://schemas.microsoft.com/office/drawing/2014/main" id="{EA963314-EDF9-A3F8-47FA-7A29D2C05D05}"/>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1153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1. Unlock value in UK Motor</a:t>
            </a:r>
          </a:p>
        </p:txBody>
      </p:sp>
      <p:cxnSp>
        <p:nvCxnSpPr>
          <p:cNvPr id="38" name="Straight Connector 37">
            <a:extLst>
              <a:ext uri="{FF2B5EF4-FFF2-40B4-BE49-F238E27FC236}">
                <a16:creationId xmlns:a16="http://schemas.microsoft.com/office/drawing/2014/main" id="{756526BF-A239-48F4-B443-653592A95938}"/>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672D8ED-31E5-49B4-BE17-67589987E90F}"/>
              </a:ext>
            </a:extLst>
          </p:cNvPr>
          <p:cNvCxnSpPr>
            <a:stCxn id="112" idx="4"/>
            <a:endCxn id="106" idx="0"/>
          </p:cNvCxnSpPr>
          <p:nvPr/>
        </p:nvCxnSpPr>
        <p:spPr>
          <a:xfrm>
            <a:off x="600788" y="3959623"/>
            <a:ext cx="0"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4DCA6F5B-F61F-4C45-96F9-5572019D75A9}"/>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Unlock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UK Motor</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4" name="Graphic 103" descr="Unlock with solid fill">
            <a:extLst>
              <a:ext uri="{FF2B5EF4-FFF2-40B4-BE49-F238E27FC236}">
                <a16:creationId xmlns:a16="http://schemas.microsoft.com/office/drawing/2014/main" id="{B0B1AFA1-5C1B-492D-8F0F-3F0F812FE1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958" y="1599561"/>
            <a:ext cx="1080000" cy="1080000"/>
          </a:xfrm>
          <a:prstGeom prst="rect">
            <a:avLst/>
          </a:prstGeom>
        </p:spPr>
      </p:pic>
      <p:sp>
        <p:nvSpPr>
          <p:cNvPr id="109" name="Oval 108">
            <a:extLst>
              <a:ext uri="{FF2B5EF4-FFF2-40B4-BE49-F238E27FC236}">
                <a16:creationId xmlns:a16="http://schemas.microsoft.com/office/drawing/2014/main" id="{8900A681-01D6-499A-9C3D-7B1801F48ED4}"/>
              </a:ext>
            </a:extLst>
          </p:cNvPr>
          <p:cNvSpPr/>
          <p:nvPr/>
        </p:nvSpPr>
        <p:spPr>
          <a:xfrm>
            <a:off x="330788" y="4134898"/>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0" name="Graphic 109" descr="Gears with solid fill">
            <a:extLst>
              <a:ext uri="{FF2B5EF4-FFF2-40B4-BE49-F238E27FC236}">
                <a16:creationId xmlns:a16="http://schemas.microsoft.com/office/drawing/2014/main" id="{EACED113-AB5D-4DB2-B08E-0FEE3A3C31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88" y="4188898"/>
            <a:ext cx="432000" cy="432000"/>
          </a:xfrm>
          <a:prstGeom prst="rect">
            <a:avLst/>
          </a:prstGeom>
        </p:spPr>
      </p:pic>
      <p:grpSp>
        <p:nvGrpSpPr>
          <p:cNvPr id="111" name="Group 110">
            <a:extLst>
              <a:ext uri="{FF2B5EF4-FFF2-40B4-BE49-F238E27FC236}">
                <a16:creationId xmlns:a16="http://schemas.microsoft.com/office/drawing/2014/main" id="{4DF11793-2165-4EFD-92E4-BB2CF567A1D0}"/>
              </a:ext>
            </a:extLst>
          </p:cNvPr>
          <p:cNvGrpSpPr/>
          <p:nvPr/>
        </p:nvGrpSpPr>
        <p:grpSpPr>
          <a:xfrm>
            <a:off x="330788" y="3419623"/>
            <a:ext cx="540000" cy="540000"/>
            <a:chOff x="687472" y="3735979"/>
            <a:chExt cx="540000" cy="540000"/>
          </a:xfrm>
        </p:grpSpPr>
        <p:sp>
          <p:nvSpPr>
            <p:cNvPr id="112" name="Oval 111">
              <a:extLst>
                <a:ext uri="{FF2B5EF4-FFF2-40B4-BE49-F238E27FC236}">
                  <a16:creationId xmlns:a16="http://schemas.microsoft.com/office/drawing/2014/main" id="{B0BA44AC-0946-451B-8784-A77EF4A73059}"/>
                </a:ext>
              </a:extLst>
            </p:cNvPr>
            <p:cNvSpPr/>
            <p:nvPr/>
          </p:nvSpPr>
          <p:spPr>
            <a:xfrm>
              <a:off x="687472" y="3735979"/>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3" name="Graphic 112" descr="Processor with solid fill">
              <a:extLst>
                <a:ext uri="{FF2B5EF4-FFF2-40B4-BE49-F238E27FC236}">
                  <a16:creationId xmlns:a16="http://schemas.microsoft.com/office/drawing/2014/main" id="{795EA8A9-E195-454F-8BFE-470E907D1F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1472" y="3789979"/>
              <a:ext cx="432000" cy="432000"/>
            </a:xfrm>
            <a:prstGeom prst="rect">
              <a:avLst/>
            </a:prstGeom>
          </p:spPr>
        </p:pic>
      </p:grpSp>
      <p:sp>
        <p:nvSpPr>
          <p:cNvPr id="121" name="TextBox 120">
            <a:extLst>
              <a:ext uri="{FF2B5EF4-FFF2-40B4-BE49-F238E27FC236}">
                <a16:creationId xmlns:a16="http://schemas.microsoft.com/office/drawing/2014/main" id="{2812872F-FBFA-4813-A750-BDA639D96156}"/>
              </a:ext>
            </a:extLst>
          </p:cNvPr>
          <p:cNvSpPr txBox="1"/>
          <p:nvPr/>
        </p:nvSpPr>
        <p:spPr>
          <a:xfrm>
            <a:off x="874201" y="4155121"/>
            <a:ext cx="2572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Drive operational excellence &amp; best practice</a:t>
            </a:r>
          </a:p>
        </p:txBody>
      </p:sp>
      <p:sp>
        <p:nvSpPr>
          <p:cNvPr id="123" name="Text Placeholder 6">
            <a:extLst>
              <a:ext uri="{FF2B5EF4-FFF2-40B4-BE49-F238E27FC236}">
                <a16:creationId xmlns:a16="http://schemas.microsoft.com/office/drawing/2014/main" id="{9AA28D62-002F-4161-B7E5-88E32E6E709F}"/>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processes &amp; products to drive margin</a:t>
            </a:r>
          </a:p>
        </p:txBody>
      </p:sp>
      <p:sp>
        <p:nvSpPr>
          <p:cNvPr id="49" name="Text Placeholder 6">
            <a:extLst>
              <a:ext uri="{FF2B5EF4-FFF2-40B4-BE49-F238E27FC236}">
                <a16:creationId xmlns:a16="http://schemas.microsoft.com/office/drawing/2014/main" id="{EA7B81E0-7FE0-4D98-BEC6-ACDBC276890E}"/>
              </a:ext>
            </a:extLst>
          </p:cNvPr>
          <p:cNvSpPr txBox="1">
            <a:spLocks/>
          </p:cNvSpPr>
          <p:nvPr/>
        </p:nvSpPr>
        <p:spPr bwMode="gray">
          <a:xfrm>
            <a:off x="3442872" y="2679561"/>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8B135CAB-991A-430C-BAD7-04A38FA499E6}"/>
              </a:ext>
            </a:extLst>
          </p:cNvPr>
          <p:cNvSpPr txBox="1"/>
          <p:nvPr/>
        </p:nvSpPr>
        <p:spPr>
          <a:xfrm>
            <a:off x="4141624"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Reconditioning</a:t>
            </a:r>
          </a:p>
        </p:txBody>
      </p:sp>
      <p:sp>
        <p:nvSpPr>
          <p:cNvPr id="54" name="TextBox 53">
            <a:extLst>
              <a:ext uri="{FF2B5EF4-FFF2-40B4-BE49-F238E27FC236}">
                <a16:creationId xmlns:a16="http://schemas.microsoft.com/office/drawing/2014/main" id="{EED6535A-1226-41CD-9865-AFD6A242F41D}"/>
              </a:ext>
            </a:extLst>
          </p:cNvPr>
          <p:cNvSpPr txBox="1"/>
          <p:nvPr/>
        </p:nvSpPr>
        <p:spPr>
          <a:xfrm>
            <a:off x="3600052" y="3618207"/>
            <a:ext cx="2495948" cy="2656003"/>
          </a:xfrm>
          <a:prstGeom prst="rect">
            <a:avLst/>
          </a:prstGeom>
          <a:noFill/>
        </p:spPr>
        <p:txBody>
          <a:bodyPr wrap="square" lIns="0" tIns="36000" rIns="36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Revised stock allocation</a:t>
            </a: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Revised processes &amp; process automation</a:t>
            </a: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Cosmetic opportunities</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Text Placeholder 6">
            <a:extLst>
              <a:ext uri="{FF2B5EF4-FFF2-40B4-BE49-F238E27FC236}">
                <a16:creationId xmlns:a16="http://schemas.microsoft.com/office/drawing/2014/main" id="{EFF00610-5C71-41E8-8E6E-0FD51F37F2FC}"/>
              </a:ext>
            </a:extLst>
          </p:cNvPr>
          <p:cNvSpPr txBox="1">
            <a:spLocks/>
          </p:cNvSpPr>
          <p:nvPr/>
        </p:nvSpPr>
        <p:spPr bwMode="gray">
          <a:xfrm>
            <a:off x="6323390" y="2679561"/>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D7C4071F-725F-4FFE-BCD6-0872D9D0C087}"/>
              </a:ext>
            </a:extLst>
          </p:cNvPr>
          <p:cNvSpPr txBox="1"/>
          <p:nvPr/>
        </p:nvSpPr>
        <p:spPr>
          <a:xfrm>
            <a:off x="7022142"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Aftersales</a:t>
            </a:r>
          </a:p>
        </p:txBody>
      </p:sp>
      <p:sp>
        <p:nvSpPr>
          <p:cNvPr id="86" name="Text Placeholder 6">
            <a:extLst>
              <a:ext uri="{FF2B5EF4-FFF2-40B4-BE49-F238E27FC236}">
                <a16:creationId xmlns:a16="http://schemas.microsoft.com/office/drawing/2014/main" id="{32ADF6C6-FE11-4C7C-A1DA-B872CA48ED9D}"/>
              </a:ext>
            </a:extLst>
          </p:cNvPr>
          <p:cNvSpPr txBox="1">
            <a:spLocks/>
          </p:cNvSpPr>
          <p:nvPr/>
        </p:nvSpPr>
        <p:spPr bwMode="gray">
          <a:xfrm>
            <a:off x="9238833" y="2695660"/>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TextBox 86">
            <a:extLst>
              <a:ext uri="{FF2B5EF4-FFF2-40B4-BE49-F238E27FC236}">
                <a16:creationId xmlns:a16="http://schemas.microsoft.com/office/drawing/2014/main" id="{65E6DDB8-8F7F-41F1-981D-998B6C70C770}"/>
              </a:ext>
            </a:extLst>
          </p:cNvPr>
          <p:cNvSpPr txBox="1"/>
          <p:nvPr/>
        </p:nvSpPr>
        <p:spPr>
          <a:xfrm>
            <a:off x="9902658" y="2780920"/>
            <a:ext cx="1989303"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 revision</a:t>
            </a:r>
          </a:p>
        </p:txBody>
      </p:sp>
      <p:sp>
        <p:nvSpPr>
          <p:cNvPr id="98" name="TextBox 97">
            <a:extLst>
              <a:ext uri="{FF2B5EF4-FFF2-40B4-BE49-F238E27FC236}">
                <a16:creationId xmlns:a16="http://schemas.microsoft.com/office/drawing/2014/main" id="{EDD46664-744E-4A23-8FF2-75B15527AC0A}"/>
              </a:ext>
            </a:extLst>
          </p:cNvPr>
          <p:cNvSpPr txBox="1"/>
          <p:nvPr/>
        </p:nvSpPr>
        <p:spPr>
          <a:xfrm>
            <a:off x="6482142" y="3618207"/>
            <a:ext cx="2495948" cy="2656003"/>
          </a:xfrm>
          <a:prstGeom prst="rect">
            <a:avLst/>
          </a:prstGeom>
          <a:noFill/>
        </p:spPr>
        <p:txBody>
          <a:bodyPr wrap="square" lIns="0" tIns="36000" rIns="36000" rtlCol="0">
            <a:noAutofit/>
          </a:bodyPr>
          <a:lstStyle/>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Productivity improvements</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Vehicle health check upside</a:t>
            </a:r>
          </a:p>
          <a:p>
            <a:pPr marL="171450" marR="0" lvl="0" indent="-1714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Interest-free finance </a:t>
            </a:r>
          </a:p>
          <a:p>
            <a:pPr marL="0" marR="0" lvl="0" indent="0" algn="l" defTabSz="914400" rtl="0" eaLnBrk="1" fontAlgn="auto" latinLnBrk="0" hangingPunct="1">
              <a:lnSpc>
                <a:spcPct val="100000"/>
              </a:lnSpc>
              <a:spcBef>
                <a:spcPts val="0"/>
              </a:spcBef>
              <a:spcAft>
                <a:spcPts val="0"/>
              </a:spcAft>
              <a:buClr>
                <a:srgbClr val="5E8AB4"/>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TextBox 113">
            <a:extLst>
              <a:ext uri="{FF2B5EF4-FFF2-40B4-BE49-F238E27FC236}">
                <a16:creationId xmlns:a16="http://schemas.microsoft.com/office/drawing/2014/main" id="{6D791D96-FAD5-4EA7-B28D-E4CC56E24EFE}"/>
              </a:ext>
            </a:extLst>
          </p:cNvPr>
          <p:cNvSpPr txBox="1"/>
          <p:nvPr/>
        </p:nvSpPr>
        <p:spPr>
          <a:xfrm>
            <a:off x="9361087" y="3618207"/>
            <a:ext cx="2495948" cy="2665941"/>
          </a:xfrm>
          <a:prstGeom prst="rect">
            <a:avLst/>
          </a:prstGeom>
          <a:noFill/>
        </p:spPr>
        <p:txBody>
          <a:bodyPr wrap="square" lIns="0" tIns="36000" rIns="36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Tailored &amp; tiered guarantees driving record penetration</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Further revision to pricing model</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Electric vehicle ancillaries</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Slide Number Placeholder 37">
            <a:extLst>
              <a:ext uri="{FF2B5EF4-FFF2-40B4-BE49-F238E27FC236}">
                <a16:creationId xmlns:a16="http://schemas.microsoft.com/office/drawing/2014/main" id="{74B7D12E-4CD7-42D2-BF0F-B3B9280A9A94}"/>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9AE67A48-EFED-43B9-B2C5-01BB14D4E449}"/>
              </a:ext>
            </a:extLst>
          </p:cNvPr>
          <p:cNvSpPr txBox="1"/>
          <p:nvPr/>
        </p:nvSpPr>
        <p:spPr>
          <a:xfrm>
            <a:off x="874201" y="4868744"/>
            <a:ext cx="2572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Enhance new car representation</a:t>
            </a:r>
          </a:p>
        </p:txBody>
      </p:sp>
      <p:sp>
        <p:nvSpPr>
          <p:cNvPr id="45" name="TextBox 44">
            <a:extLst>
              <a:ext uri="{FF2B5EF4-FFF2-40B4-BE49-F238E27FC236}">
                <a16:creationId xmlns:a16="http://schemas.microsoft.com/office/drawing/2014/main" id="{CA104778-27D6-0318-305B-DB11C97118A9}"/>
              </a:ext>
            </a:extLst>
          </p:cNvPr>
          <p:cNvSpPr txBox="1"/>
          <p:nvPr/>
        </p:nvSpPr>
        <p:spPr>
          <a:xfrm flipH="1">
            <a:off x="6532021" y="3466271"/>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C36987B3-4ED7-743B-BE70-70A46C8A20A4}"/>
              </a:ext>
            </a:extLst>
          </p:cNvPr>
          <p:cNvSpPr txBox="1"/>
          <p:nvPr/>
        </p:nvSpPr>
        <p:spPr>
          <a:xfrm flipH="1">
            <a:off x="6532021" y="4199685"/>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34151930-C697-2F0B-4B60-07F7801F3613}"/>
              </a:ext>
            </a:extLst>
          </p:cNvPr>
          <p:cNvSpPr txBox="1"/>
          <p:nvPr/>
        </p:nvSpPr>
        <p:spPr>
          <a:xfrm flipH="1">
            <a:off x="9408571" y="3469011"/>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E1B39CE8-8353-10EF-F15D-9967C03339A1}"/>
              </a:ext>
            </a:extLst>
          </p:cNvPr>
          <p:cNvGrpSpPr/>
          <p:nvPr/>
        </p:nvGrpSpPr>
        <p:grpSpPr>
          <a:xfrm>
            <a:off x="6482142" y="2783981"/>
            <a:ext cx="540000" cy="540000"/>
            <a:chOff x="6482142" y="2783981"/>
            <a:chExt cx="540000" cy="540000"/>
          </a:xfrm>
        </p:grpSpPr>
        <p:sp>
          <p:nvSpPr>
            <p:cNvPr id="79" name="Oval 78">
              <a:extLst>
                <a:ext uri="{FF2B5EF4-FFF2-40B4-BE49-F238E27FC236}">
                  <a16:creationId xmlns:a16="http://schemas.microsoft.com/office/drawing/2014/main" id="{F88A65DB-165D-4C0D-BA98-53D271953B03}"/>
                </a:ext>
              </a:extLst>
            </p:cNvPr>
            <p:cNvSpPr/>
            <p:nvPr/>
          </p:nvSpPr>
          <p:spPr>
            <a:xfrm>
              <a:off x="6482142"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8" name="Graphic 67" descr="Car Mechanic with solid fill">
              <a:extLst>
                <a:ext uri="{FF2B5EF4-FFF2-40B4-BE49-F238E27FC236}">
                  <a16:creationId xmlns:a16="http://schemas.microsoft.com/office/drawing/2014/main" id="{C0D2D5F0-802D-E36B-394F-D4991BE57D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6142" y="2837981"/>
              <a:ext cx="432000" cy="432000"/>
            </a:xfrm>
            <a:prstGeom prst="rect">
              <a:avLst/>
            </a:prstGeom>
          </p:spPr>
        </p:pic>
      </p:grpSp>
      <p:grpSp>
        <p:nvGrpSpPr>
          <p:cNvPr id="5" name="Group 4">
            <a:extLst>
              <a:ext uri="{FF2B5EF4-FFF2-40B4-BE49-F238E27FC236}">
                <a16:creationId xmlns:a16="http://schemas.microsoft.com/office/drawing/2014/main" id="{335162F9-2D32-0545-8A17-75E4A4B84E6C}"/>
              </a:ext>
            </a:extLst>
          </p:cNvPr>
          <p:cNvGrpSpPr/>
          <p:nvPr/>
        </p:nvGrpSpPr>
        <p:grpSpPr>
          <a:xfrm>
            <a:off x="3601624" y="2783981"/>
            <a:ext cx="540000" cy="540000"/>
            <a:chOff x="3601624" y="2783981"/>
            <a:chExt cx="540000" cy="540000"/>
          </a:xfrm>
        </p:grpSpPr>
        <p:sp>
          <p:nvSpPr>
            <p:cNvPr id="75" name="Oval 74">
              <a:extLst>
                <a:ext uri="{FF2B5EF4-FFF2-40B4-BE49-F238E27FC236}">
                  <a16:creationId xmlns:a16="http://schemas.microsoft.com/office/drawing/2014/main" id="{B38C7F6C-7770-4FD7-B810-B10CF4A55694}"/>
                </a:ext>
              </a:extLst>
            </p:cNvPr>
            <p:cNvSpPr/>
            <p:nvPr/>
          </p:nvSpPr>
          <p:spPr>
            <a:xfrm>
              <a:off x="3601624"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9" name="Graphic 68" descr="Car Mechanic with solid fill">
              <a:extLst>
                <a:ext uri="{FF2B5EF4-FFF2-40B4-BE49-F238E27FC236}">
                  <a16:creationId xmlns:a16="http://schemas.microsoft.com/office/drawing/2014/main" id="{8E0D8B96-1ADE-2597-B962-3454C2FAAF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55624" y="2837981"/>
              <a:ext cx="432000" cy="432000"/>
            </a:xfrm>
            <a:prstGeom prst="rect">
              <a:avLst/>
            </a:prstGeom>
          </p:spPr>
        </p:pic>
      </p:grpSp>
      <p:sp>
        <p:nvSpPr>
          <p:cNvPr id="106" name="Oval 105">
            <a:extLst>
              <a:ext uri="{FF2B5EF4-FFF2-40B4-BE49-F238E27FC236}">
                <a16:creationId xmlns:a16="http://schemas.microsoft.com/office/drawing/2014/main" id="{D623A113-99A3-4505-9397-06BFB064EC47}"/>
              </a:ext>
            </a:extLst>
          </p:cNvPr>
          <p:cNvSpPr/>
          <p:nvPr/>
        </p:nvSpPr>
        <p:spPr>
          <a:xfrm>
            <a:off x="330788" y="4861300"/>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2" name="Graphic 71" descr="Convertible with solid fill">
            <a:extLst>
              <a:ext uri="{FF2B5EF4-FFF2-40B4-BE49-F238E27FC236}">
                <a16:creationId xmlns:a16="http://schemas.microsoft.com/office/drawing/2014/main" id="{1E68A5FF-D69B-C3CB-D5D3-570D5E41B0D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2952" y="4915300"/>
            <a:ext cx="432000" cy="432000"/>
          </a:xfrm>
          <a:prstGeom prst="rect">
            <a:avLst/>
          </a:prstGeom>
        </p:spPr>
      </p:pic>
      <p:pic>
        <p:nvPicPr>
          <p:cNvPr id="73" name="Graphic 72" descr="New with solid fill">
            <a:extLst>
              <a:ext uri="{FF2B5EF4-FFF2-40B4-BE49-F238E27FC236}">
                <a16:creationId xmlns:a16="http://schemas.microsoft.com/office/drawing/2014/main" id="{865717CD-FAFD-4840-9CF8-33114E3AA0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952" y="4923118"/>
            <a:ext cx="180000" cy="180000"/>
          </a:xfrm>
          <a:prstGeom prst="rect">
            <a:avLst/>
          </a:prstGeom>
        </p:spPr>
      </p:pic>
      <p:sp>
        <p:nvSpPr>
          <p:cNvPr id="53" name="Rectangle 52">
            <a:extLst>
              <a:ext uri="{FF2B5EF4-FFF2-40B4-BE49-F238E27FC236}">
                <a16:creationId xmlns:a16="http://schemas.microsoft.com/office/drawing/2014/main" id="{FE61CC90-528E-F751-92C1-E0592871E0AC}"/>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 plans</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FCCD7265-667B-78DB-9A34-0CA3F200E207}"/>
              </a:ext>
            </a:extLst>
          </p:cNvPr>
          <p:cNvSpPr txBox="1"/>
          <p:nvPr/>
        </p:nvSpPr>
        <p:spPr>
          <a:xfrm flipH="1">
            <a:off x="3657035" y="3465090"/>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8F487C9-CBBE-C9C2-55F5-21DD61840B38}"/>
              </a:ext>
            </a:extLst>
          </p:cNvPr>
          <p:cNvSpPr txBox="1"/>
          <p:nvPr/>
        </p:nvSpPr>
        <p:spPr>
          <a:xfrm flipH="1">
            <a:off x="3655624" y="4194122"/>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018239E-CB02-8712-C1A3-AC262CF832BF}"/>
              </a:ext>
            </a:extLst>
          </p:cNvPr>
          <p:cNvSpPr txBox="1"/>
          <p:nvPr/>
        </p:nvSpPr>
        <p:spPr>
          <a:xfrm flipH="1">
            <a:off x="6532021" y="4946018"/>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0E946C0B-69A3-EF77-F895-039C9B92DD2C}"/>
              </a:ext>
            </a:extLst>
          </p:cNvPr>
          <p:cNvGrpSpPr/>
          <p:nvPr/>
        </p:nvGrpSpPr>
        <p:grpSpPr>
          <a:xfrm>
            <a:off x="9364488" y="2788546"/>
            <a:ext cx="540000" cy="540000"/>
            <a:chOff x="9364488" y="2788546"/>
            <a:chExt cx="540000" cy="540000"/>
          </a:xfrm>
        </p:grpSpPr>
        <p:sp>
          <p:nvSpPr>
            <p:cNvPr id="56" name="Oval 55">
              <a:extLst>
                <a:ext uri="{FF2B5EF4-FFF2-40B4-BE49-F238E27FC236}">
                  <a16:creationId xmlns:a16="http://schemas.microsoft.com/office/drawing/2014/main" id="{B0CF2C05-24A4-4EB0-A006-7FFECA73C352}"/>
                </a:ext>
              </a:extLst>
            </p:cNvPr>
            <p:cNvSpPr/>
            <p:nvPr/>
          </p:nvSpPr>
          <p:spPr>
            <a:xfrm>
              <a:off x="9364488" y="2788546"/>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Graphic 9" descr="Contract with solid fill">
              <a:extLst>
                <a:ext uri="{FF2B5EF4-FFF2-40B4-BE49-F238E27FC236}">
                  <a16:creationId xmlns:a16="http://schemas.microsoft.com/office/drawing/2014/main" id="{3EF0B10B-58FC-BB47-637E-174984811B6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417573" y="2834920"/>
              <a:ext cx="432000" cy="432000"/>
            </a:xfrm>
            <a:prstGeom prst="rect">
              <a:avLst/>
            </a:prstGeom>
          </p:spPr>
        </p:pic>
      </p:grpSp>
      <p:sp>
        <p:nvSpPr>
          <p:cNvPr id="7" name="TextBox 6">
            <a:extLst>
              <a:ext uri="{FF2B5EF4-FFF2-40B4-BE49-F238E27FC236}">
                <a16:creationId xmlns:a16="http://schemas.microsoft.com/office/drawing/2014/main" id="{509468EA-153F-086E-5EE8-6744788DDFDA}"/>
              </a:ext>
            </a:extLst>
          </p:cNvPr>
          <p:cNvSpPr txBox="1"/>
          <p:nvPr/>
        </p:nvSpPr>
        <p:spPr>
          <a:xfrm>
            <a:off x="866693" y="353217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BFBFBF"/>
                </a:solidFill>
                <a:effectLst/>
                <a:uLnTx/>
                <a:uFillTx/>
                <a:latin typeface="Arial" panose="020B0604020202020204" pitchFamily="34" charset="0"/>
                <a:ea typeface="+mn-ea"/>
                <a:cs typeface="Arial" panose="020B0604020202020204" pitchFamily="34" charset="0"/>
              </a:rPr>
              <a:t>Accelerate digital innovation</a:t>
            </a:r>
          </a:p>
        </p:txBody>
      </p:sp>
    </p:spTree>
    <p:extLst>
      <p:ext uri="{BB962C8B-B14F-4D97-AF65-F5344CB8AC3E}">
        <p14:creationId xmlns:p14="http://schemas.microsoft.com/office/powerpoint/2010/main" val="2718156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1. Unlock value in UK Motor</a:t>
            </a:r>
          </a:p>
        </p:txBody>
      </p:sp>
      <p:cxnSp>
        <p:nvCxnSpPr>
          <p:cNvPr id="38" name="Straight Connector 37">
            <a:extLst>
              <a:ext uri="{FF2B5EF4-FFF2-40B4-BE49-F238E27FC236}">
                <a16:creationId xmlns:a16="http://schemas.microsoft.com/office/drawing/2014/main" id="{756526BF-A239-48F4-B443-653592A95938}"/>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123" name="Text Placeholder 6">
            <a:extLst>
              <a:ext uri="{FF2B5EF4-FFF2-40B4-BE49-F238E27FC236}">
                <a16:creationId xmlns:a16="http://schemas.microsoft.com/office/drawing/2014/main" id="{9AA28D62-002F-4161-B7E5-88E32E6E709F}"/>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discussions: Lead UK launch partner for BYD</a:t>
            </a:r>
          </a:p>
        </p:txBody>
      </p:sp>
      <p:sp>
        <p:nvSpPr>
          <p:cNvPr id="46" name="Slide Number Placeholder 37">
            <a:extLst>
              <a:ext uri="{FF2B5EF4-FFF2-40B4-BE49-F238E27FC236}">
                <a16:creationId xmlns:a16="http://schemas.microsoft.com/office/drawing/2014/main" id="{74B7D12E-4CD7-42D2-BF0F-B3B9280A9A94}"/>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 Placeholder 6">
            <a:extLst>
              <a:ext uri="{FF2B5EF4-FFF2-40B4-BE49-F238E27FC236}">
                <a16:creationId xmlns:a16="http://schemas.microsoft.com/office/drawing/2014/main" id="{ADFC878C-9295-AB03-B8E8-900D8EC8E4C7}"/>
              </a:ext>
            </a:extLst>
          </p:cNvPr>
          <p:cNvSpPr txBox="1">
            <a:spLocks/>
          </p:cNvSpPr>
          <p:nvPr/>
        </p:nvSpPr>
        <p:spPr bwMode="gray">
          <a:xfrm>
            <a:off x="3442871" y="2679561"/>
            <a:ext cx="5170437" cy="3594238"/>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878D5C2C-3639-5970-4AFD-E3E044B85E82}"/>
              </a:ext>
            </a:extLst>
          </p:cNvPr>
          <p:cNvSpPr txBox="1"/>
          <p:nvPr/>
        </p:nvSpPr>
        <p:spPr>
          <a:xfrm>
            <a:off x="3600051" y="3473622"/>
            <a:ext cx="4962459" cy="2800173"/>
          </a:xfrm>
          <a:prstGeom prst="rect">
            <a:avLst/>
          </a:prstGeom>
          <a:noFill/>
        </p:spPr>
        <p:txBody>
          <a:bodyPr wrap="square" lIns="0" tIns="36000" rIns="36000" rtlCol="0">
            <a:noAutofit/>
          </a:bodyPr>
          <a:lstStyle/>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World’s largest new energy vehicle manufacturer</a:t>
            </a: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 L</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ead</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UK launch partner</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 London &amp; Birmingham as launch locations with potential for further co-locates</a:t>
            </a:r>
          </a:p>
          <a:p>
            <a:pPr marL="285750" marR="0" lvl="0" indent="-285750"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 Launch with ‘ATTO 3’</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806FE4D4-6241-5192-40E1-A705ED8ED2A9}"/>
              </a:ext>
            </a:extLst>
          </p:cNvPr>
          <p:cNvSpPr txBox="1"/>
          <p:nvPr/>
        </p:nvSpPr>
        <p:spPr>
          <a:xfrm flipH="1">
            <a:off x="3645946" y="2652836"/>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646A68AA-529B-B8A6-AFA1-7D66AF7A4B3F}"/>
              </a:ext>
            </a:extLst>
          </p:cNvPr>
          <p:cNvSpPr txBox="1"/>
          <p:nvPr/>
        </p:nvSpPr>
        <p:spPr>
          <a:xfrm flipH="1">
            <a:off x="3645946" y="3324253"/>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707E3B2-6670-C4F1-D3A4-FACFDE3C2B35}"/>
              </a:ext>
            </a:extLst>
          </p:cNvPr>
          <p:cNvSpPr txBox="1"/>
          <p:nvPr/>
        </p:nvSpPr>
        <p:spPr>
          <a:xfrm>
            <a:off x="4141623" y="2780920"/>
            <a:ext cx="2739467"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BYD</a:t>
            </a:r>
          </a:p>
        </p:txBody>
      </p:sp>
      <p:grpSp>
        <p:nvGrpSpPr>
          <p:cNvPr id="8" name="Group 7">
            <a:extLst>
              <a:ext uri="{FF2B5EF4-FFF2-40B4-BE49-F238E27FC236}">
                <a16:creationId xmlns:a16="http://schemas.microsoft.com/office/drawing/2014/main" id="{BC914C96-A50E-447D-97EE-7453217BCFD7}"/>
              </a:ext>
            </a:extLst>
          </p:cNvPr>
          <p:cNvGrpSpPr/>
          <p:nvPr/>
        </p:nvGrpSpPr>
        <p:grpSpPr>
          <a:xfrm>
            <a:off x="3601624" y="2783981"/>
            <a:ext cx="540000" cy="540000"/>
            <a:chOff x="3601624" y="2783981"/>
            <a:chExt cx="540000" cy="540000"/>
          </a:xfrm>
        </p:grpSpPr>
        <p:sp>
          <p:nvSpPr>
            <p:cNvPr id="9" name="Oval 8">
              <a:extLst>
                <a:ext uri="{FF2B5EF4-FFF2-40B4-BE49-F238E27FC236}">
                  <a16:creationId xmlns:a16="http://schemas.microsoft.com/office/drawing/2014/main" id="{8F0EB69B-7203-1BD2-F3B2-3BC9B3671B28}"/>
                </a:ext>
              </a:extLst>
            </p:cNvPr>
            <p:cNvSpPr/>
            <p:nvPr/>
          </p:nvSpPr>
          <p:spPr>
            <a:xfrm>
              <a:off x="3601624"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Graphic 9" descr="Electric car with solid fill">
              <a:extLst>
                <a:ext uri="{FF2B5EF4-FFF2-40B4-BE49-F238E27FC236}">
                  <a16:creationId xmlns:a16="http://schemas.microsoft.com/office/drawing/2014/main" id="{1A458CF6-9A9B-F360-60F9-F5E43DDFA6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5624" y="2837981"/>
              <a:ext cx="432000" cy="432000"/>
            </a:xfrm>
            <a:prstGeom prst="rect">
              <a:avLst/>
            </a:prstGeom>
          </p:spPr>
        </p:pic>
      </p:grpSp>
      <p:sp>
        <p:nvSpPr>
          <p:cNvPr id="11" name="TextBox 10">
            <a:extLst>
              <a:ext uri="{FF2B5EF4-FFF2-40B4-BE49-F238E27FC236}">
                <a16:creationId xmlns:a16="http://schemas.microsoft.com/office/drawing/2014/main" id="{CAB9AA9F-438F-3EF7-4B24-A466B9E1F9AC}"/>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Unlock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UK Motor</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Graphic 11" descr="Unlock with solid fill">
            <a:extLst>
              <a:ext uri="{FF2B5EF4-FFF2-40B4-BE49-F238E27FC236}">
                <a16:creationId xmlns:a16="http://schemas.microsoft.com/office/drawing/2014/main" id="{506B4278-A48A-85E9-F25B-5B2A3C566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5958" y="1599561"/>
            <a:ext cx="1080000" cy="1080000"/>
          </a:xfrm>
          <a:prstGeom prst="rect">
            <a:avLst/>
          </a:prstGeom>
        </p:spPr>
      </p:pic>
      <p:cxnSp>
        <p:nvCxnSpPr>
          <p:cNvPr id="13" name="Straight Connector 12">
            <a:extLst>
              <a:ext uri="{FF2B5EF4-FFF2-40B4-BE49-F238E27FC236}">
                <a16:creationId xmlns:a16="http://schemas.microsoft.com/office/drawing/2014/main" id="{F6B4ED98-3CFA-BA5E-8D95-E84113707BD1}"/>
              </a:ext>
            </a:extLst>
          </p:cNvPr>
          <p:cNvCxnSpPr>
            <a:stCxn id="17" idx="4"/>
            <a:endCxn id="23" idx="0"/>
          </p:cNvCxnSpPr>
          <p:nvPr/>
        </p:nvCxnSpPr>
        <p:spPr>
          <a:xfrm>
            <a:off x="600788" y="3959623"/>
            <a:ext cx="0"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B509EB5-515E-C33F-2FE6-D1A617B20BED}"/>
              </a:ext>
            </a:extLst>
          </p:cNvPr>
          <p:cNvSpPr/>
          <p:nvPr/>
        </p:nvSpPr>
        <p:spPr>
          <a:xfrm>
            <a:off x="330788" y="4134898"/>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Graphic 14" descr="Gears with solid fill">
            <a:extLst>
              <a:ext uri="{FF2B5EF4-FFF2-40B4-BE49-F238E27FC236}">
                <a16:creationId xmlns:a16="http://schemas.microsoft.com/office/drawing/2014/main" id="{80563C32-CE50-FB22-A888-14AA7963EB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788" y="4188898"/>
            <a:ext cx="432000" cy="432000"/>
          </a:xfrm>
          <a:prstGeom prst="rect">
            <a:avLst/>
          </a:prstGeom>
        </p:spPr>
      </p:pic>
      <p:grpSp>
        <p:nvGrpSpPr>
          <p:cNvPr id="16" name="Group 15">
            <a:extLst>
              <a:ext uri="{FF2B5EF4-FFF2-40B4-BE49-F238E27FC236}">
                <a16:creationId xmlns:a16="http://schemas.microsoft.com/office/drawing/2014/main" id="{846145F6-38F6-8A0D-23A6-BD3A9B13CD24}"/>
              </a:ext>
            </a:extLst>
          </p:cNvPr>
          <p:cNvGrpSpPr/>
          <p:nvPr/>
        </p:nvGrpSpPr>
        <p:grpSpPr>
          <a:xfrm>
            <a:off x="330788" y="3419623"/>
            <a:ext cx="540000" cy="540000"/>
            <a:chOff x="687472" y="3735979"/>
            <a:chExt cx="540000" cy="540000"/>
          </a:xfrm>
        </p:grpSpPr>
        <p:sp>
          <p:nvSpPr>
            <p:cNvPr id="17" name="Oval 16">
              <a:extLst>
                <a:ext uri="{FF2B5EF4-FFF2-40B4-BE49-F238E27FC236}">
                  <a16:creationId xmlns:a16="http://schemas.microsoft.com/office/drawing/2014/main" id="{F185A833-26C0-D0CF-656A-43ECD24948E8}"/>
                </a:ext>
              </a:extLst>
            </p:cNvPr>
            <p:cNvSpPr/>
            <p:nvPr/>
          </p:nvSpPr>
          <p:spPr>
            <a:xfrm>
              <a:off x="687472" y="3735979"/>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Graphic 17" descr="Processor with solid fill">
              <a:extLst>
                <a:ext uri="{FF2B5EF4-FFF2-40B4-BE49-F238E27FC236}">
                  <a16:creationId xmlns:a16="http://schemas.microsoft.com/office/drawing/2014/main" id="{B843FE3D-6121-50EE-96EF-3E34425A7F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1472" y="3789979"/>
              <a:ext cx="432000" cy="432000"/>
            </a:xfrm>
            <a:prstGeom prst="rect">
              <a:avLst/>
            </a:prstGeom>
          </p:spPr>
        </p:pic>
      </p:grpSp>
      <p:sp>
        <p:nvSpPr>
          <p:cNvPr id="20" name="TextBox 19">
            <a:extLst>
              <a:ext uri="{FF2B5EF4-FFF2-40B4-BE49-F238E27FC236}">
                <a16:creationId xmlns:a16="http://schemas.microsoft.com/office/drawing/2014/main" id="{DFF784A9-C259-C53E-88FB-30E4002EB1BF}"/>
              </a:ext>
            </a:extLst>
          </p:cNvPr>
          <p:cNvSpPr txBox="1"/>
          <p:nvPr/>
        </p:nvSpPr>
        <p:spPr>
          <a:xfrm>
            <a:off x="874201" y="4155121"/>
            <a:ext cx="2572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Drive operational excellence &amp; best practice</a:t>
            </a:r>
          </a:p>
        </p:txBody>
      </p:sp>
      <p:sp>
        <p:nvSpPr>
          <p:cNvPr id="21" name="TextBox 20">
            <a:extLst>
              <a:ext uri="{FF2B5EF4-FFF2-40B4-BE49-F238E27FC236}">
                <a16:creationId xmlns:a16="http://schemas.microsoft.com/office/drawing/2014/main" id="{FE4B15CC-680F-BAFE-27D5-182F97561046}"/>
              </a:ext>
            </a:extLst>
          </p:cNvPr>
          <p:cNvSpPr txBox="1"/>
          <p:nvPr/>
        </p:nvSpPr>
        <p:spPr>
          <a:xfrm>
            <a:off x="874201" y="4868744"/>
            <a:ext cx="2572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Enhance new car representation</a:t>
            </a:r>
          </a:p>
        </p:txBody>
      </p:sp>
      <p:sp>
        <p:nvSpPr>
          <p:cNvPr id="23" name="Oval 22">
            <a:extLst>
              <a:ext uri="{FF2B5EF4-FFF2-40B4-BE49-F238E27FC236}">
                <a16:creationId xmlns:a16="http://schemas.microsoft.com/office/drawing/2014/main" id="{D867789E-8F87-36E1-D521-1CA5C78D696D}"/>
              </a:ext>
            </a:extLst>
          </p:cNvPr>
          <p:cNvSpPr/>
          <p:nvPr/>
        </p:nvSpPr>
        <p:spPr>
          <a:xfrm>
            <a:off x="330788" y="4861300"/>
            <a:ext cx="540000" cy="540000"/>
          </a:xfrm>
          <a:prstGeom prst="ellipse">
            <a:avLst/>
          </a:prstGeom>
          <a:solidFill>
            <a:srgbClr val="DCECD1"/>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Graphic 23" descr="Convertible with solid fill">
            <a:extLst>
              <a:ext uri="{FF2B5EF4-FFF2-40B4-BE49-F238E27FC236}">
                <a16:creationId xmlns:a16="http://schemas.microsoft.com/office/drawing/2014/main" id="{324AD724-A3BF-1078-9946-6E6BB07DA0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2952" y="4915300"/>
            <a:ext cx="432000" cy="432000"/>
          </a:xfrm>
          <a:prstGeom prst="rect">
            <a:avLst/>
          </a:prstGeom>
        </p:spPr>
      </p:pic>
      <p:pic>
        <p:nvPicPr>
          <p:cNvPr id="25" name="Graphic 24" descr="New with solid fill">
            <a:extLst>
              <a:ext uri="{FF2B5EF4-FFF2-40B4-BE49-F238E27FC236}">
                <a16:creationId xmlns:a16="http://schemas.microsoft.com/office/drawing/2014/main" id="{DBD3C0CB-A365-2806-58E0-BB8586DBAB5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4952" y="4923118"/>
            <a:ext cx="180000" cy="180000"/>
          </a:xfrm>
          <a:prstGeom prst="rect">
            <a:avLst/>
          </a:prstGeom>
        </p:spPr>
      </p:pic>
      <p:sp>
        <p:nvSpPr>
          <p:cNvPr id="2" name="Rectangle 1">
            <a:extLst>
              <a:ext uri="{FF2B5EF4-FFF2-40B4-BE49-F238E27FC236}">
                <a16:creationId xmlns:a16="http://schemas.microsoft.com/office/drawing/2014/main" id="{EDFFEBE1-B204-37C4-F864-6BFFB4E19557}"/>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 plans</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5CFE4764-88DD-0720-2432-33CAA7D4715B}"/>
              </a:ext>
            </a:extLst>
          </p:cNvPr>
          <p:cNvGrpSpPr/>
          <p:nvPr/>
        </p:nvGrpSpPr>
        <p:grpSpPr>
          <a:xfrm>
            <a:off x="9036158" y="3000760"/>
            <a:ext cx="2581717" cy="2915329"/>
            <a:chOff x="9036158" y="2993741"/>
            <a:chExt cx="2581717" cy="2915329"/>
          </a:xfrm>
        </p:grpSpPr>
        <p:grpSp>
          <p:nvGrpSpPr>
            <p:cNvPr id="5" name="Group 4">
              <a:extLst>
                <a:ext uri="{FF2B5EF4-FFF2-40B4-BE49-F238E27FC236}">
                  <a16:creationId xmlns:a16="http://schemas.microsoft.com/office/drawing/2014/main" id="{8AA49C54-5FB9-A592-C99C-DD2C5195F8BD}"/>
                </a:ext>
              </a:extLst>
            </p:cNvPr>
            <p:cNvGrpSpPr/>
            <p:nvPr/>
          </p:nvGrpSpPr>
          <p:grpSpPr>
            <a:xfrm>
              <a:off x="9037802" y="3787519"/>
              <a:ext cx="2578429" cy="2121551"/>
              <a:chOff x="9039446" y="4155121"/>
              <a:chExt cx="2578429" cy="2121551"/>
            </a:xfrm>
          </p:grpSpPr>
          <p:pic>
            <p:nvPicPr>
              <p:cNvPr id="27" name="Picture 26">
                <a:extLst>
                  <a:ext uri="{FF2B5EF4-FFF2-40B4-BE49-F238E27FC236}">
                    <a16:creationId xmlns:a16="http://schemas.microsoft.com/office/drawing/2014/main" id="{610D08B0-1F0D-C41E-66E8-1DC50C051FEE}"/>
                  </a:ext>
                </a:extLst>
              </p:cNvPr>
              <p:cNvPicPr>
                <a:picLocks noChangeAspect="1"/>
              </p:cNvPicPr>
              <p:nvPr/>
            </p:nvPicPr>
            <p:blipFill>
              <a:blip r:embed="rId19"/>
              <a:stretch>
                <a:fillRect/>
              </a:stretch>
            </p:blipFill>
            <p:spPr>
              <a:xfrm>
                <a:off x="9039446" y="4155121"/>
                <a:ext cx="2578429" cy="2121551"/>
              </a:xfrm>
              <a:prstGeom prst="rect">
                <a:avLst/>
              </a:prstGeom>
            </p:spPr>
          </p:pic>
          <p:sp>
            <p:nvSpPr>
              <p:cNvPr id="28" name="Rectangle 27">
                <a:extLst>
                  <a:ext uri="{FF2B5EF4-FFF2-40B4-BE49-F238E27FC236}">
                    <a16:creationId xmlns:a16="http://schemas.microsoft.com/office/drawing/2014/main" id="{57AF09FE-1FDC-91BD-BE35-8933D8FF5C15}"/>
                  </a:ext>
                </a:extLst>
              </p:cNvPr>
              <p:cNvSpPr/>
              <p:nvPr/>
            </p:nvSpPr>
            <p:spPr>
              <a:xfrm>
                <a:off x="9974580" y="5446395"/>
                <a:ext cx="681991" cy="188138"/>
              </a:xfrm>
              <a:prstGeom prst="rect">
                <a:avLst/>
              </a:prstGeom>
              <a:solidFill>
                <a:srgbClr val="01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id="{2AE34B44-018A-0F62-A4DA-BE32CD1F5370}"/>
                </a:ext>
              </a:extLst>
            </p:cNvPr>
            <p:cNvPicPr>
              <a:picLocks noChangeAspect="1"/>
            </p:cNvPicPr>
            <p:nvPr/>
          </p:nvPicPr>
          <p:blipFill>
            <a:blip r:embed="rId20"/>
            <a:stretch>
              <a:fillRect/>
            </a:stretch>
          </p:blipFill>
          <p:spPr>
            <a:xfrm>
              <a:off x="9036158" y="2993741"/>
              <a:ext cx="2581717" cy="501073"/>
            </a:xfrm>
            <a:prstGeom prst="rect">
              <a:avLst/>
            </a:prstGeom>
          </p:spPr>
        </p:pic>
      </p:grpSp>
      <p:sp>
        <p:nvSpPr>
          <p:cNvPr id="3" name="TextBox 2">
            <a:extLst>
              <a:ext uri="{FF2B5EF4-FFF2-40B4-BE49-F238E27FC236}">
                <a16:creationId xmlns:a16="http://schemas.microsoft.com/office/drawing/2014/main" id="{0F2CC44D-ABF5-EDF7-850B-F9AAEE6FBCA5}"/>
              </a:ext>
            </a:extLst>
          </p:cNvPr>
          <p:cNvSpPr txBox="1"/>
          <p:nvPr/>
        </p:nvSpPr>
        <p:spPr>
          <a:xfrm>
            <a:off x="866693" y="353217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BFBFBF"/>
                </a:solidFill>
                <a:effectLst/>
                <a:uLnTx/>
                <a:uFillTx/>
                <a:latin typeface="Arial" panose="020B0604020202020204" pitchFamily="34" charset="0"/>
                <a:ea typeface="+mn-ea"/>
                <a:cs typeface="Arial" panose="020B0604020202020204" pitchFamily="34" charset="0"/>
              </a:rPr>
              <a:t>Accelerate digital innovation</a:t>
            </a:r>
          </a:p>
        </p:txBody>
      </p:sp>
    </p:spTree>
    <p:extLst>
      <p:ext uri="{BB962C8B-B14F-4D97-AF65-F5344CB8AC3E}">
        <p14:creationId xmlns:p14="http://schemas.microsoft.com/office/powerpoint/2010/main" val="218535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extLst>
              <p:ext uri="{D42A27DB-BD31-4B8C-83A1-F6EECF244321}">
                <p14:modId xmlns:p14="http://schemas.microsoft.com/office/powerpoint/2010/main" val="104373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7" name="Title 36">
            <a:extLst>
              <a:ext uri="{FF2B5EF4-FFF2-40B4-BE49-F238E27FC236}">
                <a16:creationId xmlns:a16="http://schemas.microsoft.com/office/drawing/2014/main" id="{7B58A8E9-6E17-4077-A8F1-BD40449B381C}"/>
              </a:ext>
            </a:extLst>
          </p:cNvPr>
          <p:cNvSpPr txBox="1">
            <a:spLocks/>
          </p:cNvSpPr>
          <p:nvPr/>
        </p:nvSpPr>
        <p:spPr>
          <a:xfrm>
            <a:off x="371474" y="103561"/>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Agenda</a:t>
            </a:r>
          </a:p>
        </p:txBody>
      </p:sp>
      <p:grpSp>
        <p:nvGrpSpPr>
          <p:cNvPr id="2" name="Group 1">
            <a:extLst>
              <a:ext uri="{FF2B5EF4-FFF2-40B4-BE49-F238E27FC236}">
                <a16:creationId xmlns:a16="http://schemas.microsoft.com/office/drawing/2014/main" id="{5A1A1714-FC60-4803-9717-6B3EC7391AAB}"/>
              </a:ext>
            </a:extLst>
          </p:cNvPr>
          <p:cNvGrpSpPr/>
          <p:nvPr/>
        </p:nvGrpSpPr>
        <p:grpSpPr>
          <a:xfrm>
            <a:off x="1945075" y="2051426"/>
            <a:ext cx="8301851" cy="3535035"/>
            <a:chOff x="1769229" y="2051426"/>
            <a:chExt cx="8301851" cy="3535035"/>
          </a:xfrm>
        </p:grpSpPr>
        <p:sp>
          <p:nvSpPr>
            <p:cNvPr id="27" name="Rectangle 26">
              <a:extLst>
                <a:ext uri="{FF2B5EF4-FFF2-40B4-BE49-F238E27FC236}">
                  <a16:creationId xmlns:a16="http://schemas.microsoft.com/office/drawing/2014/main" id="{AEB30063-FCCD-46B8-8685-CC11042B756B}"/>
                </a:ext>
              </a:extLst>
            </p:cNvPr>
            <p:cNvSpPr/>
            <p:nvPr/>
          </p:nvSpPr>
          <p:spPr>
            <a:xfrm>
              <a:off x="8100631" y="2798715"/>
              <a:ext cx="197044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Bill Berman</a:t>
              </a:r>
            </a:p>
          </p:txBody>
        </p:sp>
        <p:sp>
          <p:nvSpPr>
            <p:cNvPr id="13" name="Rectangle 12">
              <a:extLst>
                <a:ext uri="{FF2B5EF4-FFF2-40B4-BE49-F238E27FC236}">
                  <a16:creationId xmlns:a16="http://schemas.microsoft.com/office/drawing/2014/main" id="{BF2299E6-56FC-48A0-9749-762F73A75847}"/>
                </a:ext>
              </a:extLst>
            </p:cNvPr>
            <p:cNvSpPr/>
            <p:nvPr/>
          </p:nvSpPr>
          <p:spPr>
            <a:xfrm>
              <a:off x="1769229" y="2798715"/>
              <a:ext cx="612233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sz="1600" b="1" dirty="0">
                  <a:latin typeface="Arial" panose="020B0604020202020204" pitchFamily="34" charset="0"/>
                  <a:cs typeface="Arial" panose="020B0604020202020204" pitchFamily="34" charset="0"/>
                </a:rPr>
                <a:t>2. H1 FY22 performance overview &amp; divisional highlights</a:t>
              </a:r>
            </a:p>
          </p:txBody>
        </p:sp>
        <p:sp>
          <p:nvSpPr>
            <p:cNvPr id="19" name="Rectangle 18">
              <a:extLst>
                <a:ext uri="{FF2B5EF4-FFF2-40B4-BE49-F238E27FC236}">
                  <a16:creationId xmlns:a16="http://schemas.microsoft.com/office/drawing/2014/main" id="{9B0A854C-08CE-4ECA-8B92-BB4D91386457}"/>
                </a:ext>
              </a:extLst>
            </p:cNvPr>
            <p:cNvSpPr/>
            <p:nvPr/>
          </p:nvSpPr>
          <p:spPr>
            <a:xfrm>
              <a:off x="8100631" y="4293292"/>
              <a:ext cx="197044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Bill Berman</a:t>
              </a:r>
            </a:p>
          </p:txBody>
        </p:sp>
        <p:sp>
          <p:nvSpPr>
            <p:cNvPr id="20" name="Rectangle 19">
              <a:extLst>
                <a:ext uri="{FF2B5EF4-FFF2-40B4-BE49-F238E27FC236}">
                  <a16:creationId xmlns:a16="http://schemas.microsoft.com/office/drawing/2014/main" id="{16CABCB1-FEBC-48DA-A01B-1E7D10C14632}"/>
                </a:ext>
              </a:extLst>
            </p:cNvPr>
            <p:cNvSpPr/>
            <p:nvPr/>
          </p:nvSpPr>
          <p:spPr>
            <a:xfrm>
              <a:off x="1769229" y="4293292"/>
              <a:ext cx="612233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sz="1600" b="1" dirty="0">
                  <a:latin typeface="Arial" panose="020B0604020202020204" pitchFamily="34" charset="0"/>
                  <a:cs typeface="Arial" panose="020B0604020202020204" pitchFamily="34" charset="0"/>
                </a:rPr>
                <a:t>4. Group Strategy Update</a:t>
              </a:r>
            </a:p>
          </p:txBody>
        </p:sp>
        <p:sp>
          <p:nvSpPr>
            <p:cNvPr id="21" name="Rectangle 20">
              <a:extLst>
                <a:ext uri="{FF2B5EF4-FFF2-40B4-BE49-F238E27FC236}">
                  <a16:creationId xmlns:a16="http://schemas.microsoft.com/office/drawing/2014/main" id="{6B067FBC-9996-44F7-98B8-F41D64608BE8}"/>
                </a:ext>
              </a:extLst>
            </p:cNvPr>
            <p:cNvSpPr/>
            <p:nvPr/>
          </p:nvSpPr>
          <p:spPr>
            <a:xfrm>
              <a:off x="8100631" y="3546004"/>
              <a:ext cx="197044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Mark Willis </a:t>
              </a:r>
            </a:p>
          </p:txBody>
        </p:sp>
        <p:sp>
          <p:nvSpPr>
            <p:cNvPr id="22" name="Rectangle 21">
              <a:extLst>
                <a:ext uri="{FF2B5EF4-FFF2-40B4-BE49-F238E27FC236}">
                  <a16:creationId xmlns:a16="http://schemas.microsoft.com/office/drawing/2014/main" id="{A4FE8B08-231F-4A20-BF99-8544238ABEE3}"/>
                </a:ext>
              </a:extLst>
            </p:cNvPr>
            <p:cNvSpPr/>
            <p:nvPr/>
          </p:nvSpPr>
          <p:spPr>
            <a:xfrm>
              <a:off x="1769229" y="3546004"/>
              <a:ext cx="612233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sz="1600" b="1" dirty="0">
                  <a:latin typeface="Arial" panose="020B0604020202020204" pitchFamily="34" charset="0"/>
                  <a:cs typeface="Arial" panose="020B0604020202020204" pitchFamily="34" charset="0"/>
                </a:rPr>
                <a:t>3. Financial Review</a:t>
              </a:r>
            </a:p>
          </p:txBody>
        </p:sp>
        <p:sp>
          <p:nvSpPr>
            <p:cNvPr id="23" name="Rectangle 22">
              <a:extLst>
                <a:ext uri="{FF2B5EF4-FFF2-40B4-BE49-F238E27FC236}">
                  <a16:creationId xmlns:a16="http://schemas.microsoft.com/office/drawing/2014/main" id="{B2268316-FA9A-4EB5-BE2B-A02A75FE95BA}"/>
                </a:ext>
              </a:extLst>
            </p:cNvPr>
            <p:cNvSpPr/>
            <p:nvPr/>
          </p:nvSpPr>
          <p:spPr>
            <a:xfrm>
              <a:off x="8100631" y="5040581"/>
              <a:ext cx="197044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Bill Berman</a:t>
              </a:r>
            </a:p>
          </p:txBody>
        </p:sp>
        <p:sp>
          <p:nvSpPr>
            <p:cNvPr id="24" name="Rectangle 23">
              <a:extLst>
                <a:ext uri="{FF2B5EF4-FFF2-40B4-BE49-F238E27FC236}">
                  <a16:creationId xmlns:a16="http://schemas.microsoft.com/office/drawing/2014/main" id="{E7820894-8075-4C55-A97E-7239BC98A9DF}"/>
                </a:ext>
              </a:extLst>
            </p:cNvPr>
            <p:cNvSpPr/>
            <p:nvPr/>
          </p:nvSpPr>
          <p:spPr>
            <a:xfrm>
              <a:off x="1769229" y="5040581"/>
              <a:ext cx="612233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sz="1600" b="1" dirty="0">
                  <a:latin typeface="Arial" panose="020B0604020202020204" pitchFamily="34" charset="0"/>
                  <a:cs typeface="Arial" panose="020B0604020202020204" pitchFamily="34" charset="0"/>
                </a:rPr>
                <a:t>5. </a:t>
              </a:r>
              <a:r>
                <a:rPr lang="en-GB" sz="1600" b="1" dirty="0">
                  <a:solidFill>
                    <a:schemeClr val="bg1"/>
                  </a:solidFill>
                  <a:latin typeface="Arial" panose="020B0604020202020204" pitchFamily="34" charset="0"/>
                  <a:cs typeface="Arial" panose="020B0604020202020204" pitchFamily="34" charset="0"/>
                </a:rPr>
                <a:t>Summary &amp; Outlook</a:t>
              </a:r>
            </a:p>
          </p:txBody>
        </p:sp>
        <p:sp>
          <p:nvSpPr>
            <p:cNvPr id="14" name="Rectangle 13">
              <a:extLst>
                <a:ext uri="{FF2B5EF4-FFF2-40B4-BE49-F238E27FC236}">
                  <a16:creationId xmlns:a16="http://schemas.microsoft.com/office/drawing/2014/main" id="{EED1F2B1-A570-4393-B585-CE164D6F0EFD}"/>
                </a:ext>
              </a:extLst>
            </p:cNvPr>
            <p:cNvSpPr/>
            <p:nvPr/>
          </p:nvSpPr>
          <p:spPr>
            <a:xfrm>
              <a:off x="8100631" y="2051426"/>
              <a:ext cx="197044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Bill Berman</a:t>
              </a:r>
            </a:p>
          </p:txBody>
        </p:sp>
        <p:sp>
          <p:nvSpPr>
            <p:cNvPr id="15" name="Rectangle 14">
              <a:extLst>
                <a:ext uri="{FF2B5EF4-FFF2-40B4-BE49-F238E27FC236}">
                  <a16:creationId xmlns:a16="http://schemas.microsoft.com/office/drawing/2014/main" id="{CAC499BE-BA9E-400E-A830-37206A87B19B}"/>
                </a:ext>
              </a:extLst>
            </p:cNvPr>
            <p:cNvSpPr/>
            <p:nvPr/>
          </p:nvSpPr>
          <p:spPr>
            <a:xfrm>
              <a:off x="1769229" y="2051426"/>
              <a:ext cx="6122339" cy="545880"/>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sz="1600" b="1" dirty="0">
                  <a:latin typeface="Arial" panose="020B0604020202020204" pitchFamily="34" charset="0"/>
                  <a:cs typeface="Arial" panose="020B0604020202020204" pitchFamily="34" charset="0"/>
                </a:rPr>
                <a:t>1. Introduction</a:t>
              </a:r>
            </a:p>
          </p:txBody>
        </p:sp>
      </p:grpSp>
    </p:spTree>
    <p:extLst>
      <p:ext uri="{BB962C8B-B14F-4D97-AF65-F5344CB8AC3E}">
        <p14:creationId xmlns:p14="http://schemas.microsoft.com/office/powerpoint/2010/main" val="325636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2. Disrupt used cars</a:t>
            </a:r>
          </a:p>
        </p:txBody>
      </p:sp>
      <p:sp>
        <p:nvSpPr>
          <p:cNvPr id="103" name="TextBox 102">
            <a:extLst>
              <a:ext uri="{FF2B5EF4-FFF2-40B4-BE49-F238E27FC236}">
                <a16:creationId xmlns:a16="http://schemas.microsoft.com/office/drawing/2014/main" id="{4DCA6F5B-F61F-4C45-96F9-5572019D75A9}"/>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Disrupt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used cars</a:t>
            </a:r>
          </a:p>
        </p:txBody>
      </p:sp>
      <p:sp>
        <p:nvSpPr>
          <p:cNvPr id="122" name="TextBox 121">
            <a:extLst>
              <a:ext uri="{FF2B5EF4-FFF2-40B4-BE49-F238E27FC236}">
                <a16:creationId xmlns:a16="http://schemas.microsoft.com/office/drawing/2014/main" id="{79C53635-8F09-449A-8469-0C2CFE7CC439}"/>
              </a:ext>
            </a:extLst>
          </p:cNvPr>
          <p:cNvSpPr txBox="1"/>
          <p:nvPr/>
        </p:nvSpPr>
        <p:spPr>
          <a:xfrm>
            <a:off x="874201" y="4869690"/>
            <a:ext cx="2699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Build flexible acquisition &amp; fulfilment capability</a:t>
            </a:r>
          </a:p>
        </p:txBody>
      </p:sp>
      <p:cxnSp>
        <p:nvCxnSpPr>
          <p:cNvPr id="26" name="Straight Connector 25">
            <a:extLst>
              <a:ext uri="{FF2B5EF4-FFF2-40B4-BE49-F238E27FC236}">
                <a16:creationId xmlns:a16="http://schemas.microsoft.com/office/drawing/2014/main" id="{19ED3629-C06C-4B9E-B4A8-5E8A4726C9E4}"/>
              </a:ext>
            </a:extLst>
          </p:cNvPr>
          <p:cNvCxnSpPr>
            <a:cxnSpLocks/>
            <a:endCxn id="28" idx="0"/>
          </p:cNvCxnSpPr>
          <p:nvPr/>
        </p:nvCxnSpPr>
        <p:spPr>
          <a:xfrm>
            <a:off x="600788" y="3959623"/>
            <a:ext cx="853"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0" name="Graphic 39" descr="Convertible with solid fill">
            <a:extLst>
              <a:ext uri="{FF2B5EF4-FFF2-40B4-BE49-F238E27FC236}">
                <a16:creationId xmlns:a16="http://schemas.microsoft.com/office/drawing/2014/main" id="{D5BE0614-D5AF-40A0-8879-C9FF647BD2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960" y="1678788"/>
            <a:ext cx="1080000" cy="1080000"/>
          </a:xfrm>
          <a:prstGeom prst="rect">
            <a:avLst/>
          </a:prstGeom>
        </p:spPr>
      </p:pic>
      <p:cxnSp>
        <p:nvCxnSpPr>
          <p:cNvPr id="31" name="Straight Connector 30">
            <a:extLst>
              <a:ext uri="{FF2B5EF4-FFF2-40B4-BE49-F238E27FC236}">
                <a16:creationId xmlns:a16="http://schemas.microsoft.com/office/drawing/2014/main" id="{CCAA58A3-EE1A-49AB-8E26-AA4D15FE9EBE}"/>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33" name="Text Placeholder 6">
            <a:extLst>
              <a:ext uri="{FF2B5EF4-FFF2-40B4-BE49-F238E27FC236}">
                <a16:creationId xmlns:a16="http://schemas.microsoft.com/office/drawing/2014/main" id="{73A9EB4E-8526-4B49-A6DC-9FE84B96E353}"/>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Market leading omnichannel / hybrid customer proposition</a:t>
            </a:r>
          </a:p>
        </p:txBody>
      </p:sp>
      <p:sp>
        <p:nvSpPr>
          <p:cNvPr id="44" name="Slide Number Placeholder 37">
            <a:extLst>
              <a:ext uri="{FF2B5EF4-FFF2-40B4-BE49-F238E27FC236}">
                <a16:creationId xmlns:a16="http://schemas.microsoft.com/office/drawing/2014/main" id="{C2701D8F-15CC-42E5-93E7-724F996C5AE5}"/>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 Placeholder 6">
            <a:extLst>
              <a:ext uri="{FF2B5EF4-FFF2-40B4-BE49-F238E27FC236}">
                <a16:creationId xmlns:a16="http://schemas.microsoft.com/office/drawing/2014/main" id="{8ABB8EE0-981C-484A-AE9F-4179C56891BC}"/>
              </a:ext>
            </a:extLst>
          </p:cNvPr>
          <p:cNvSpPr txBox="1">
            <a:spLocks/>
          </p:cNvSpPr>
          <p:nvPr/>
        </p:nvSpPr>
        <p:spPr bwMode="gray">
          <a:xfrm>
            <a:off x="3442872" y="2679561"/>
            <a:ext cx="2880000"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74C86F5D-8A4F-454E-8788-471E7788DA47}"/>
              </a:ext>
            </a:extLst>
          </p:cNvPr>
          <p:cNvSpPr txBox="1"/>
          <p:nvPr/>
        </p:nvSpPr>
        <p:spPr>
          <a:xfrm>
            <a:off x="4141624" y="2780920"/>
            <a:ext cx="2222402"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 proposition revision</a:t>
            </a:r>
          </a:p>
        </p:txBody>
      </p:sp>
      <p:sp>
        <p:nvSpPr>
          <p:cNvPr id="56" name="TextBox 55">
            <a:extLst>
              <a:ext uri="{FF2B5EF4-FFF2-40B4-BE49-F238E27FC236}">
                <a16:creationId xmlns:a16="http://schemas.microsoft.com/office/drawing/2014/main" id="{80A5F42C-0B18-4DC4-B891-D503883AC37F}"/>
              </a:ext>
            </a:extLst>
          </p:cNvPr>
          <p:cNvSpPr txBox="1"/>
          <p:nvPr/>
        </p:nvSpPr>
        <p:spPr>
          <a:xfrm>
            <a:off x="3553759" y="3444350"/>
            <a:ext cx="2769112" cy="2805317"/>
          </a:xfrm>
          <a:prstGeom prst="rect">
            <a:avLst/>
          </a:prstGeom>
          <a:noFill/>
        </p:spPr>
        <p:txBody>
          <a:bodyPr wrap="square" lIns="0" tIns="36000" rIns="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Group stock to  unlock marketplace</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Greater scale than pureplay competitors</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Incremental acquisition via SellYourCar.com</a:t>
            </a:r>
          </a:p>
        </p:txBody>
      </p:sp>
      <p:sp>
        <p:nvSpPr>
          <p:cNvPr id="71" name="TextBox 70">
            <a:extLst>
              <a:ext uri="{FF2B5EF4-FFF2-40B4-BE49-F238E27FC236}">
                <a16:creationId xmlns:a16="http://schemas.microsoft.com/office/drawing/2014/main" id="{F11DC626-0D57-4B66-B299-541DCE513F30}"/>
              </a:ext>
            </a:extLst>
          </p:cNvPr>
          <p:cNvSpPr txBox="1"/>
          <p:nvPr/>
        </p:nvSpPr>
        <p:spPr>
          <a:xfrm>
            <a:off x="874201" y="4143240"/>
            <a:ext cx="2699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Differentiate value proposition</a:t>
            </a:r>
          </a:p>
        </p:txBody>
      </p:sp>
      <p:cxnSp>
        <p:nvCxnSpPr>
          <p:cNvPr id="72" name="Straight Connector 71">
            <a:extLst>
              <a:ext uri="{FF2B5EF4-FFF2-40B4-BE49-F238E27FC236}">
                <a16:creationId xmlns:a16="http://schemas.microsoft.com/office/drawing/2014/main" id="{639BA78F-8277-45F7-A2F0-FC655B197699}"/>
              </a:ext>
            </a:extLst>
          </p:cNvPr>
          <p:cNvCxnSpPr>
            <a:cxnSpLocks/>
          </p:cNvCxnSpPr>
          <p:nvPr/>
        </p:nvCxnSpPr>
        <p:spPr>
          <a:xfrm>
            <a:off x="600788" y="3959623"/>
            <a:ext cx="853"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432B72CE-37F2-40C9-A696-FA1E9E162A86}"/>
              </a:ext>
            </a:extLst>
          </p:cNvPr>
          <p:cNvGrpSpPr/>
          <p:nvPr/>
        </p:nvGrpSpPr>
        <p:grpSpPr>
          <a:xfrm>
            <a:off x="330788" y="4134898"/>
            <a:ext cx="540000" cy="540000"/>
            <a:chOff x="330788" y="4134898"/>
            <a:chExt cx="540000" cy="540000"/>
          </a:xfrm>
        </p:grpSpPr>
        <p:sp>
          <p:nvSpPr>
            <p:cNvPr id="77" name="Oval 76">
              <a:extLst>
                <a:ext uri="{FF2B5EF4-FFF2-40B4-BE49-F238E27FC236}">
                  <a16:creationId xmlns:a16="http://schemas.microsoft.com/office/drawing/2014/main" id="{E5AD898F-34E9-41A8-BC54-E19A660F8212}"/>
                </a:ext>
              </a:extLst>
            </p:cNvPr>
            <p:cNvSpPr/>
            <p:nvPr/>
          </p:nvSpPr>
          <p:spPr>
            <a:xfrm>
              <a:off x="330788" y="4134898"/>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8" name="Graphic 77" descr="Influencer with solid fill">
              <a:extLst>
                <a:ext uri="{FF2B5EF4-FFF2-40B4-BE49-F238E27FC236}">
                  <a16:creationId xmlns:a16="http://schemas.microsoft.com/office/drawing/2014/main" id="{10DAEF2A-B30E-4DB2-AFED-1E605A8B5E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88" y="4188898"/>
              <a:ext cx="432000" cy="432000"/>
            </a:xfrm>
            <a:prstGeom prst="rect">
              <a:avLst/>
            </a:prstGeom>
          </p:spPr>
        </p:pic>
      </p:grpSp>
      <p:sp>
        <p:nvSpPr>
          <p:cNvPr id="45" name="TextBox 44">
            <a:extLst>
              <a:ext uri="{FF2B5EF4-FFF2-40B4-BE49-F238E27FC236}">
                <a16:creationId xmlns:a16="http://schemas.microsoft.com/office/drawing/2014/main" id="{62EF1635-5FB8-BADE-F8D6-28877F87CE37}"/>
              </a:ext>
            </a:extLst>
          </p:cNvPr>
          <p:cNvSpPr txBox="1"/>
          <p:nvPr/>
        </p:nvSpPr>
        <p:spPr>
          <a:xfrm flipH="1">
            <a:off x="3607846" y="3319139"/>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4A3FC327-FB52-26D3-92D6-525AB7D73F3A}"/>
              </a:ext>
            </a:extLst>
          </p:cNvPr>
          <p:cNvGrpSpPr/>
          <p:nvPr/>
        </p:nvGrpSpPr>
        <p:grpSpPr>
          <a:xfrm>
            <a:off x="331641" y="4861300"/>
            <a:ext cx="540000" cy="540000"/>
            <a:chOff x="331641" y="4861300"/>
            <a:chExt cx="540000" cy="540000"/>
          </a:xfrm>
        </p:grpSpPr>
        <p:sp>
          <p:nvSpPr>
            <p:cNvPr id="28" name="Oval 27">
              <a:extLst>
                <a:ext uri="{FF2B5EF4-FFF2-40B4-BE49-F238E27FC236}">
                  <a16:creationId xmlns:a16="http://schemas.microsoft.com/office/drawing/2014/main" id="{401D07A5-6E3A-4CF6-BC12-8E8B331CCFF3}"/>
                </a:ext>
              </a:extLst>
            </p:cNvPr>
            <p:cNvSpPr/>
            <p:nvPr/>
          </p:nvSpPr>
          <p:spPr>
            <a:xfrm>
              <a:off x="331641" y="4861300"/>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8" name="Graphic 67" descr="Shopping cart with solid fill">
              <a:extLst>
                <a:ext uri="{FF2B5EF4-FFF2-40B4-BE49-F238E27FC236}">
                  <a16:creationId xmlns:a16="http://schemas.microsoft.com/office/drawing/2014/main" id="{E3C40F34-C7AF-2F0C-57D0-9BBCAAF89F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5641" y="4915300"/>
              <a:ext cx="432000" cy="432000"/>
            </a:xfrm>
            <a:prstGeom prst="rect">
              <a:avLst/>
            </a:prstGeom>
          </p:spPr>
        </p:pic>
      </p:grpSp>
      <p:grpSp>
        <p:nvGrpSpPr>
          <p:cNvPr id="2" name="Group 1">
            <a:extLst>
              <a:ext uri="{FF2B5EF4-FFF2-40B4-BE49-F238E27FC236}">
                <a16:creationId xmlns:a16="http://schemas.microsoft.com/office/drawing/2014/main" id="{042D3324-6491-6663-BF37-6FF2BAFC3DD4}"/>
              </a:ext>
            </a:extLst>
          </p:cNvPr>
          <p:cNvGrpSpPr/>
          <p:nvPr/>
        </p:nvGrpSpPr>
        <p:grpSpPr>
          <a:xfrm>
            <a:off x="3601624" y="2783981"/>
            <a:ext cx="540000" cy="540000"/>
            <a:chOff x="3601624" y="2783981"/>
            <a:chExt cx="540000" cy="540000"/>
          </a:xfrm>
        </p:grpSpPr>
        <p:sp>
          <p:nvSpPr>
            <p:cNvPr id="55" name="Oval 54">
              <a:extLst>
                <a:ext uri="{FF2B5EF4-FFF2-40B4-BE49-F238E27FC236}">
                  <a16:creationId xmlns:a16="http://schemas.microsoft.com/office/drawing/2014/main" id="{C9BFCCD1-A422-42AB-8A3C-8EAA755FEA5D}"/>
                </a:ext>
              </a:extLst>
            </p:cNvPr>
            <p:cNvSpPr/>
            <p:nvPr/>
          </p:nvSpPr>
          <p:spPr>
            <a:xfrm>
              <a:off x="3601624"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6" name="Graphic 65" descr="Influencer with solid fill">
              <a:extLst>
                <a:ext uri="{FF2B5EF4-FFF2-40B4-BE49-F238E27FC236}">
                  <a16:creationId xmlns:a16="http://schemas.microsoft.com/office/drawing/2014/main" id="{7A78B87F-A24C-B4E7-B760-144D8A4D32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55624" y="2837981"/>
              <a:ext cx="432000" cy="432000"/>
            </a:xfrm>
            <a:prstGeom prst="rect">
              <a:avLst/>
            </a:prstGeom>
          </p:spPr>
        </p:pic>
      </p:grpSp>
      <p:sp>
        <p:nvSpPr>
          <p:cNvPr id="41" name="Rectangle 40">
            <a:extLst>
              <a:ext uri="{FF2B5EF4-FFF2-40B4-BE49-F238E27FC236}">
                <a16:creationId xmlns:a16="http://schemas.microsoft.com/office/drawing/2014/main" id="{0A5367E5-BFCC-E602-5556-8E6726518CF2}"/>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 plans</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65DA3203-520C-BC5D-729A-634D8E83745E}"/>
              </a:ext>
            </a:extLst>
          </p:cNvPr>
          <p:cNvSpPr txBox="1"/>
          <p:nvPr/>
        </p:nvSpPr>
        <p:spPr>
          <a:xfrm flipH="1">
            <a:off x="3605692" y="4021821"/>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AAA4C82-9BE0-F711-19A1-44D851B36D67}"/>
              </a:ext>
            </a:extLst>
          </p:cNvPr>
          <p:cNvPicPr>
            <a:picLocks noChangeAspect="1"/>
          </p:cNvPicPr>
          <p:nvPr/>
        </p:nvPicPr>
        <p:blipFill rotWithShape="1">
          <a:blip r:embed="rId13"/>
          <a:srcRect t="748" r="719"/>
          <a:stretch/>
        </p:blipFill>
        <p:spPr>
          <a:xfrm>
            <a:off x="6407923" y="2989905"/>
            <a:ext cx="5451510" cy="2829985"/>
          </a:xfrm>
          <a:prstGeom prst="rect">
            <a:avLst/>
          </a:prstGeom>
        </p:spPr>
      </p:pic>
      <p:sp>
        <p:nvSpPr>
          <p:cNvPr id="3" name="TextBox 2">
            <a:extLst>
              <a:ext uri="{FF2B5EF4-FFF2-40B4-BE49-F238E27FC236}">
                <a16:creationId xmlns:a16="http://schemas.microsoft.com/office/drawing/2014/main" id="{58ADCDF6-547C-A6A4-79CF-1B4C043A3009}"/>
              </a:ext>
            </a:extLst>
          </p:cNvPr>
          <p:cNvSpPr txBox="1"/>
          <p:nvPr/>
        </p:nvSpPr>
        <p:spPr>
          <a:xfrm>
            <a:off x="866693" y="355249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Re-brand</a:t>
            </a:r>
          </a:p>
        </p:txBody>
      </p:sp>
      <p:grpSp>
        <p:nvGrpSpPr>
          <p:cNvPr id="7" name="Group 6">
            <a:extLst>
              <a:ext uri="{FF2B5EF4-FFF2-40B4-BE49-F238E27FC236}">
                <a16:creationId xmlns:a16="http://schemas.microsoft.com/office/drawing/2014/main" id="{2E754EFC-2110-2E78-8595-30B97F1049F8}"/>
              </a:ext>
            </a:extLst>
          </p:cNvPr>
          <p:cNvGrpSpPr/>
          <p:nvPr/>
        </p:nvGrpSpPr>
        <p:grpSpPr>
          <a:xfrm>
            <a:off x="330788" y="3419623"/>
            <a:ext cx="540000" cy="540000"/>
            <a:chOff x="330788" y="3419623"/>
            <a:chExt cx="540000" cy="540000"/>
          </a:xfrm>
        </p:grpSpPr>
        <p:sp>
          <p:nvSpPr>
            <p:cNvPr id="8" name="Oval 7">
              <a:extLst>
                <a:ext uri="{FF2B5EF4-FFF2-40B4-BE49-F238E27FC236}">
                  <a16:creationId xmlns:a16="http://schemas.microsoft.com/office/drawing/2014/main" id="{039C2CDE-2214-0E1D-D9CE-FA68F9D55E2A}"/>
                </a:ext>
              </a:extLst>
            </p:cNvPr>
            <p:cNvSpPr/>
            <p:nvPr/>
          </p:nvSpPr>
          <p:spPr>
            <a:xfrm>
              <a:off x="330788" y="3419623"/>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Graphic 8" descr="Signpost with solid fill">
              <a:extLst>
                <a:ext uri="{FF2B5EF4-FFF2-40B4-BE49-F238E27FC236}">
                  <a16:creationId xmlns:a16="http://schemas.microsoft.com/office/drawing/2014/main" id="{12C93898-AB13-DFDD-80BC-34299BB147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4788" y="3473623"/>
              <a:ext cx="432000" cy="432000"/>
            </a:xfrm>
            <a:prstGeom prst="rect">
              <a:avLst/>
            </a:prstGeom>
          </p:spPr>
        </p:pic>
      </p:grpSp>
    </p:spTree>
    <p:extLst>
      <p:ext uri="{BB962C8B-B14F-4D97-AF65-F5344CB8AC3E}">
        <p14:creationId xmlns:p14="http://schemas.microsoft.com/office/powerpoint/2010/main" val="1734031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2. Disrupt used cars</a:t>
            </a:r>
          </a:p>
        </p:txBody>
      </p:sp>
      <p:sp>
        <p:nvSpPr>
          <p:cNvPr id="9" name="Slide Number Placeholder 37">
            <a:extLst>
              <a:ext uri="{FF2B5EF4-FFF2-40B4-BE49-F238E27FC236}">
                <a16:creationId xmlns:a16="http://schemas.microsoft.com/office/drawing/2014/main" id="{0BE1ADF9-8AE0-4748-817F-F731F718BD7D}"/>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1" name="Table 6">
            <a:extLst>
              <a:ext uri="{FF2B5EF4-FFF2-40B4-BE49-F238E27FC236}">
                <a16:creationId xmlns:a16="http://schemas.microsoft.com/office/drawing/2014/main" id="{F73EEA6F-5B9E-4755-BA18-81CA76C406EA}"/>
              </a:ext>
            </a:extLst>
          </p:cNvPr>
          <p:cNvGraphicFramePr>
            <a:graphicFrameLocks noGrp="1"/>
          </p:cNvGraphicFramePr>
          <p:nvPr/>
        </p:nvGraphicFramePr>
        <p:xfrm>
          <a:off x="414593" y="2781202"/>
          <a:ext cx="11664000" cy="350712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394455056"/>
                    </a:ext>
                  </a:extLst>
                </a:gridCol>
                <a:gridCol w="828000">
                  <a:extLst>
                    <a:ext uri="{9D8B030D-6E8A-4147-A177-3AD203B41FA5}">
                      <a16:colId xmlns:a16="http://schemas.microsoft.com/office/drawing/2014/main" val="991172357"/>
                    </a:ext>
                  </a:extLst>
                </a:gridCol>
                <a:gridCol w="720000">
                  <a:extLst>
                    <a:ext uri="{9D8B030D-6E8A-4147-A177-3AD203B41FA5}">
                      <a16:colId xmlns:a16="http://schemas.microsoft.com/office/drawing/2014/main" val="411563493"/>
                    </a:ext>
                  </a:extLst>
                </a:gridCol>
                <a:gridCol w="720000">
                  <a:extLst>
                    <a:ext uri="{9D8B030D-6E8A-4147-A177-3AD203B41FA5}">
                      <a16:colId xmlns:a16="http://schemas.microsoft.com/office/drawing/2014/main" val="362607489"/>
                    </a:ext>
                  </a:extLst>
                </a:gridCol>
                <a:gridCol w="1080000">
                  <a:extLst>
                    <a:ext uri="{9D8B030D-6E8A-4147-A177-3AD203B41FA5}">
                      <a16:colId xmlns:a16="http://schemas.microsoft.com/office/drawing/2014/main" val="948444882"/>
                    </a:ext>
                  </a:extLst>
                </a:gridCol>
                <a:gridCol w="792000">
                  <a:extLst>
                    <a:ext uri="{9D8B030D-6E8A-4147-A177-3AD203B41FA5}">
                      <a16:colId xmlns:a16="http://schemas.microsoft.com/office/drawing/2014/main" val="3813771343"/>
                    </a:ext>
                  </a:extLst>
                </a:gridCol>
                <a:gridCol w="792000">
                  <a:extLst>
                    <a:ext uri="{9D8B030D-6E8A-4147-A177-3AD203B41FA5}">
                      <a16:colId xmlns:a16="http://schemas.microsoft.com/office/drawing/2014/main" val="1012137095"/>
                    </a:ext>
                  </a:extLst>
                </a:gridCol>
                <a:gridCol w="828000">
                  <a:extLst>
                    <a:ext uri="{9D8B030D-6E8A-4147-A177-3AD203B41FA5}">
                      <a16:colId xmlns:a16="http://schemas.microsoft.com/office/drawing/2014/main" val="103697113"/>
                    </a:ext>
                  </a:extLst>
                </a:gridCol>
                <a:gridCol w="1080000">
                  <a:extLst>
                    <a:ext uri="{9D8B030D-6E8A-4147-A177-3AD203B41FA5}">
                      <a16:colId xmlns:a16="http://schemas.microsoft.com/office/drawing/2014/main" val="3595322912"/>
                    </a:ext>
                  </a:extLst>
                </a:gridCol>
                <a:gridCol w="828000">
                  <a:extLst>
                    <a:ext uri="{9D8B030D-6E8A-4147-A177-3AD203B41FA5}">
                      <a16:colId xmlns:a16="http://schemas.microsoft.com/office/drawing/2014/main" val="2532175184"/>
                    </a:ext>
                  </a:extLst>
                </a:gridCol>
                <a:gridCol w="828000">
                  <a:extLst>
                    <a:ext uri="{9D8B030D-6E8A-4147-A177-3AD203B41FA5}">
                      <a16:colId xmlns:a16="http://schemas.microsoft.com/office/drawing/2014/main" val="2213427314"/>
                    </a:ext>
                  </a:extLst>
                </a:gridCol>
                <a:gridCol w="756000">
                  <a:extLst>
                    <a:ext uri="{9D8B030D-6E8A-4147-A177-3AD203B41FA5}">
                      <a16:colId xmlns:a16="http://schemas.microsoft.com/office/drawing/2014/main" val="3489222283"/>
                    </a:ext>
                  </a:extLst>
                </a:gridCol>
                <a:gridCol w="720000">
                  <a:extLst>
                    <a:ext uri="{9D8B030D-6E8A-4147-A177-3AD203B41FA5}">
                      <a16:colId xmlns:a16="http://schemas.microsoft.com/office/drawing/2014/main" val="3206483592"/>
                    </a:ext>
                  </a:extLst>
                </a:gridCol>
                <a:gridCol w="792000">
                  <a:extLst>
                    <a:ext uri="{9D8B030D-6E8A-4147-A177-3AD203B41FA5}">
                      <a16:colId xmlns:a16="http://schemas.microsoft.com/office/drawing/2014/main" val="3753057657"/>
                    </a:ext>
                  </a:extLst>
                </a:gridCol>
              </a:tblGrid>
              <a:tr h="532845">
                <a:tc>
                  <a:txBody>
                    <a:bodyPr/>
                    <a:lstStyle/>
                    <a:p>
                      <a:pPr algn="ctr"/>
                      <a:r>
                        <a:rPr lang="en-GB" sz="1000" dirty="0">
                          <a:solidFill>
                            <a:schemeClr val="tx1"/>
                          </a:solidFill>
                          <a:latin typeface="Arial" panose="020B0604020202020204" pitchFamily="34" charset="0"/>
                          <a:cs typeface="Arial" panose="020B0604020202020204" pitchFamily="34" charset="0"/>
                        </a:rPr>
                        <a:t>Brand</a:t>
                      </a:r>
                    </a:p>
                  </a:txBody>
                  <a:tcPr anchor="c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Trustpilot score</a:t>
                      </a:r>
                    </a:p>
                  </a:txBody>
                  <a:tcPr anchor="c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Live chat</a:t>
                      </a:r>
                    </a:p>
                  </a:txBody>
                  <a:tcPr anchor="c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Enquiry form</a:t>
                      </a:r>
                    </a:p>
                  </a:txBody>
                  <a:tcPr anchor="c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Reserve &amp; book appointment</a:t>
                      </a:r>
                    </a:p>
                  </a:txBody>
                  <a:tcPr anchor="ctr">
                    <a:lnR w="76200" cap="flat" cmpd="sng" algn="ctr">
                      <a:solidFill>
                        <a:schemeClr val="bg1"/>
                      </a:solidFill>
                      <a:prstDash val="solid"/>
                      <a:round/>
                      <a:headEnd type="none" w="med" len="med"/>
                      <a:tailEnd type="none" w="med" len="med"/>
                    </a:ln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Cash</a:t>
                      </a:r>
                    </a:p>
                    <a:p>
                      <a:pPr algn="ctr"/>
                      <a:r>
                        <a:rPr lang="en-GB" sz="1000" dirty="0">
                          <a:solidFill>
                            <a:schemeClr val="tx1"/>
                          </a:solidFill>
                          <a:latin typeface="Arial" panose="020B0604020202020204" pitchFamily="34" charset="0"/>
                          <a:cs typeface="Arial" panose="020B0604020202020204" pitchFamily="34" charset="0"/>
                        </a:rPr>
                        <a:t>purchase</a:t>
                      </a:r>
                    </a:p>
                  </a:txBody>
                  <a:tcPr anchor="ctr">
                    <a:lnL w="76200" cap="flat" cmpd="sng" algn="ctr">
                      <a:solidFill>
                        <a:schemeClr val="bg1"/>
                      </a:solidFill>
                      <a:prstDash val="solid"/>
                      <a:round/>
                      <a:headEnd type="none" w="med" len="med"/>
                      <a:tailEnd type="none" w="med" len="med"/>
                    </a:lnL>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Finance purchase</a:t>
                      </a:r>
                    </a:p>
                  </a:txBody>
                  <a:tcPr anchor="c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Part-exchange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Regulated products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Arial" panose="020B0604020202020204" pitchFamily="34" charset="0"/>
                          <a:cs typeface="Arial" panose="020B0604020202020204" pitchFamily="34" charset="0"/>
                        </a:rPr>
                        <a:t>(e.g., tyre &amp; alloy)</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Non-regulated products</a:t>
                      </a:r>
                    </a:p>
                  </a:txBody>
                  <a:tcPr anchor="ctr">
                    <a:lnR w="762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MOT &amp; service booking</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Sell Your Car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Click &amp; collect</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Home delivery</a:t>
                      </a:r>
                    </a:p>
                  </a:txBody>
                  <a:tcPr anchor="ctr">
                    <a:lnL w="762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3351927903"/>
                  </a:ext>
                </a:extLst>
              </a:tr>
              <a:tr h="473640">
                <a:tc>
                  <a:txBody>
                    <a:bodyPr/>
                    <a:lstStyle/>
                    <a:p>
                      <a:pPr algn="ctr"/>
                      <a:r>
                        <a:rPr lang="en-GB" sz="1000" b="1" dirty="0">
                          <a:solidFill>
                            <a:srgbClr val="68478D"/>
                          </a:solidFill>
                          <a:latin typeface="Arial" panose="020B0604020202020204" pitchFamily="34" charset="0"/>
                          <a:cs typeface="Arial" panose="020B0604020202020204" pitchFamily="34" charset="0"/>
                        </a:rPr>
                        <a:t>CarStore</a:t>
                      </a: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algn="ctr"/>
                      <a:r>
                        <a:rPr lang="en-GB" sz="1000" b="1" dirty="0">
                          <a:solidFill>
                            <a:srgbClr val="68478D"/>
                          </a:solidFill>
                          <a:latin typeface="Arial" panose="020B0604020202020204" pitchFamily="34" charset="0"/>
                          <a:cs typeface="Arial" panose="020B0604020202020204" pitchFamily="34" charset="0"/>
                        </a:rPr>
                        <a:t>4.7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endParaRP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68478D"/>
                          </a:solidFill>
                          <a:latin typeface="Arial" panose="020B0604020202020204" pitchFamily="34" charset="0"/>
                          <a:cs typeface="Arial" panose="020B0604020202020204" pitchFamily="34" charset="0"/>
                          <a:sym typeface="Wingdings" panose="05000000000000000000" pitchFamily="2" charset="2"/>
                        </a:rPr>
                        <a:t></a:t>
                      </a:r>
                      <a:endParaRPr lang="en-GB" sz="2000" b="0" dirty="0">
                        <a:solidFill>
                          <a:srgbClr val="68478D"/>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F0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sym typeface="Wingdings" panose="05000000000000000000" pitchFamily="2" charset="2"/>
                        </a:rPr>
                        <a:t>(£99)</a:t>
                      </a:r>
                      <a:endParaRPr kumimoji="0" lang="en-GB" sz="600" b="1" i="0" u="none" strike="noStrike" kern="1200" cap="none" spc="0" normalizeH="0" baseline="0" noProof="0" dirty="0">
                        <a:ln>
                          <a:noFill/>
                        </a:ln>
                        <a:solidFill>
                          <a:srgbClr val="68478D"/>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F0EBF5"/>
                    </a:solidFill>
                  </a:tcPr>
                </a:tc>
                <a:extLst>
                  <a:ext uri="{0D108BD9-81ED-4DB2-BD59-A6C34878D82A}">
                    <a16:rowId xmlns:a16="http://schemas.microsoft.com/office/drawing/2014/main" val="3054566549"/>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Bravoauto</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(reserve only)</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392921305"/>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Carshop</a:t>
                      </a: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(reserve only)</a:t>
                      </a: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(request call-back only)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p>
                  </a:txBody>
                  <a:tcPr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655633874"/>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dirty="0">
                          <a:solidFill>
                            <a:schemeClr val="tx1"/>
                          </a:solidFill>
                          <a:latin typeface="Arial" panose="020B0604020202020204" pitchFamily="34" charset="0"/>
                          <a:cs typeface="Arial" panose="020B0604020202020204" pitchFamily="34" charset="0"/>
                        </a:rPr>
                        <a:t>Carzam</a:t>
                      </a:r>
                    </a:p>
                  </a:txBody>
                  <a:tcPr anchor="ctr">
                    <a:lnR w="76200" cap="flat" cmpd="sng" algn="ctr">
                      <a:solidFill>
                        <a:schemeClr val="bg1"/>
                      </a:solidFill>
                      <a:prstDash val="solid"/>
                      <a:round/>
                      <a:headEnd type="none" w="med" len="med"/>
                      <a:tailEnd type="none" w="med" len="med"/>
                    </a:lnR>
                    <a:solidFill>
                      <a:schemeClr val="bg1">
                        <a:lumMod val="95000"/>
                      </a:schemeClr>
                    </a:solidFill>
                  </a:tcPr>
                </a:tc>
                <a:tc gridSpan="1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Exited market</a:t>
                      </a:r>
                    </a:p>
                  </a:txBody>
                  <a:tcPr anchor="ctr">
                    <a:lnL w="76200" cap="flat" cmpd="sng" algn="ctr">
                      <a:solidFill>
                        <a:schemeClr val="bg1"/>
                      </a:solidFill>
                      <a:prstDash val="solid"/>
                      <a:round/>
                      <a:headEnd type="none" w="med" len="med"/>
                      <a:tailEnd type="none" w="med" len="med"/>
                    </a:lnL>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FF0000"/>
                        </a:solidFill>
                        <a:latin typeface="Gotham Book" panose="02000603040000020004" pitchFamily="2" charset="0"/>
                      </a:endParaRPr>
                    </a:p>
                  </a:txBody>
                  <a:tcPr anchor="ctr">
                    <a:lnL w="76200" cap="flat" cmpd="sng" algn="ctr">
                      <a:solidFill>
                        <a:schemeClr val="bg1"/>
                      </a:solidFill>
                      <a:prstDash val="solid"/>
                      <a:round/>
                      <a:headEnd type="none" w="med" len="med"/>
                      <a:tailEnd type="none" w="med" len="med"/>
                    </a:lnL>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FF0000"/>
                        </a:solidFill>
                        <a:latin typeface="Gotham Book" panose="02000603040000020004" pitchFamily="2" charset="0"/>
                      </a:endParaRPr>
                    </a:p>
                  </a:txBody>
                  <a:tcPr anchor="c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chemeClr val="tx1"/>
                        </a:solidFill>
                        <a:effectLst/>
                        <a:uLnTx/>
                        <a:uFillTx/>
                        <a:latin typeface="Gotham Book" panose="02000603040000020004" pitchFamily="2" charset="0"/>
                        <a:ea typeface="+mn-ea"/>
                        <a:cs typeface="+mn-cs"/>
                      </a:endParaRPr>
                    </a:p>
                  </a:txBody>
                  <a:tcPr anchor="ctr">
                    <a:lnR w="76200" cap="flat" cmpd="sng" algn="ctr">
                      <a:solidFill>
                        <a:schemeClr val="bg1"/>
                      </a:solidFill>
                      <a:prstDash val="solid"/>
                      <a:round/>
                      <a:headEnd type="none" w="med" len="med"/>
                      <a:tailEnd type="none" w="med" len="med"/>
                    </a:ln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FF0000"/>
                        </a:solidFill>
                        <a:latin typeface="Gotham Book" panose="02000603040000020004" pitchFamily="2" charset="0"/>
                      </a:endParaRPr>
                    </a:p>
                  </a:txBody>
                  <a:tcPr anchor="ctr">
                    <a:lnL w="76200" cap="flat" cmpd="sng" algn="ctr">
                      <a:solidFill>
                        <a:schemeClr val="bg1"/>
                      </a:solidFill>
                      <a:prstDash val="solid"/>
                      <a:round/>
                      <a:headEnd type="none" w="med" len="med"/>
                      <a:tailEnd type="none" w="med" len="med"/>
                    </a:lnL>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FF0000"/>
                        </a:solidFill>
                        <a:latin typeface="Gotham Book" panose="02000603040000020004" pitchFamily="2" charset="0"/>
                      </a:endParaRPr>
                    </a:p>
                  </a:txBody>
                  <a:tcPr anchor="c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FF0000"/>
                        </a:solidFill>
                        <a:latin typeface="Gotham Book" panose="02000603040000020004" pitchFamily="2" charset="0"/>
                      </a:endParaRPr>
                    </a:p>
                  </a:txBody>
                  <a:tcPr anchor="c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C00000"/>
                        </a:solidFill>
                        <a:effectLst/>
                        <a:uLnTx/>
                        <a:uFillTx/>
                        <a:latin typeface="Gotham Book" panose="02000603040000020004" pitchFamily="2" charset="0"/>
                        <a:ea typeface="+mn-ea"/>
                        <a:cs typeface="+mn-cs"/>
                      </a:endParaRPr>
                    </a:p>
                  </a:txBody>
                  <a:tcPr anchor="c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C00000"/>
                        </a:solidFill>
                        <a:effectLst/>
                        <a:uLnTx/>
                        <a:uFillTx/>
                        <a:latin typeface="Gotham Book" panose="02000603040000020004" pitchFamily="2" charset="0"/>
                        <a:ea typeface="+mn-ea"/>
                        <a:cs typeface="+mn-cs"/>
                      </a:endParaRPr>
                    </a:p>
                  </a:txBody>
                  <a:tcPr anchor="ctr">
                    <a:lnR w="76200" cap="flat" cmpd="sng" algn="ctr">
                      <a:solidFill>
                        <a:schemeClr val="bg1"/>
                      </a:solidFill>
                      <a:prstDash val="solid"/>
                      <a:round/>
                      <a:headEnd type="none" w="med" len="med"/>
                      <a:tailEnd type="none" w="med" len="med"/>
                    </a:ln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chemeClr val="tx1"/>
                        </a:solidFill>
                        <a:effectLst/>
                        <a:uLnTx/>
                        <a:uFillTx/>
                        <a:latin typeface="Gotham Book" panose="02000603040000020004" pitchFamily="2" charset="0"/>
                        <a:ea typeface="+mn-ea"/>
                        <a:cs typeface="+mn-cs"/>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C00000"/>
                        </a:solidFill>
                        <a:effectLst/>
                        <a:uLnTx/>
                        <a:uFillTx/>
                        <a:latin typeface="Gotham Book" panose="02000603040000020004" pitchFamily="2" charset="0"/>
                        <a:ea typeface="+mn-ea"/>
                        <a:cs typeface="+mn-cs"/>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FF0000"/>
                        </a:solidFill>
                        <a:latin typeface="Gotham Book" panose="02000603040000020004" pitchFamily="2"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rgbClr val="00B050"/>
                        </a:solidFill>
                        <a:latin typeface="Gotham Book" panose="02000603040000020004" pitchFamily="2" charset="0"/>
                        <a:sym typeface="Wingdings" panose="05000000000000000000" pitchFamily="2" charset="2"/>
                      </a:endParaRPr>
                    </a:p>
                  </a:txBody>
                  <a:tcPr anchor="ctr">
                    <a:lnL w="762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4038812346"/>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Cazoo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(reduced geographic focus)</a:t>
                      </a: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(£149)</a:t>
                      </a:r>
                      <a:endPar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202346216"/>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Cinch</a:t>
                      </a: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(via WhatsApp)</a:t>
                      </a:r>
                    </a:p>
                  </a:txBody>
                  <a:tcPr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(via 3</a:t>
                      </a:r>
                      <a:r>
                        <a:rPr kumimoji="0" lang="en-GB" sz="6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rd</a:t>
                      </a: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party; existing customers only)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(via sister website)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1400" b="0" dirty="0">
                        <a:solidFill>
                          <a:srgbClr val="FF0000"/>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00B050"/>
                          </a:solidFill>
                          <a:latin typeface="Arial" panose="020B0604020202020204" pitchFamily="34" charset="0"/>
                          <a:cs typeface="Arial" panose="020B0604020202020204" pitchFamily="34" charset="0"/>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dirty="0">
                          <a:solidFill>
                            <a:schemeClr val="tx1"/>
                          </a:solidFill>
                          <a:latin typeface="Arial" panose="020B0604020202020204" pitchFamily="34" charset="0"/>
                          <a:cs typeface="Arial" panose="020B0604020202020204" pitchFamily="34" charset="0"/>
                          <a:sym typeface="Wingdings" panose="05000000000000000000" pitchFamily="2" charset="2"/>
                        </a:rPr>
                        <a:t>(Free)</a:t>
                      </a:r>
                      <a:endParaRPr lang="en-GB" sz="600" b="0" dirty="0">
                        <a:solidFill>
                          <a:schemeClr val="tx1"/>
                        </a:solidFill>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2179388149"/>
                  </a:ext>
                </a:extLst>
              </a:tr>
            </a:tbl>
          </a:graphicData>
        </a:graphic>
      </p:graphicFrame>
      <p:sp>
        <p:nvSpPr>
          <p:cNvPr id="2" name="Left Brace 1">
            <a:extLst>
              <a:ext uri="{FF2B5EF4-FFF2-40B4-BE49-F238E27FC236}">
                <a16:creationId xmlns:a16="http://schemas.microsoft.com/office/drawing/2014/main" id="{FB88961E-E174-42EA-944E-CAF32E474059}"/>
              </a:ext>
            </a:extLst>
          </p:cNvPr>
          <p:cNvSpPr/>
          <p:nvPr/>
        </p:nvSpPr>
        <p:spPr>
          <a:xfrm>
            <a:off x="224308" y="3864727"/>
            <a:ext cx="180000" cy="2393595"/>
          </a:xfrm>
          <a:prstGeom prst="leftBrace">
            <a:avLst>
              <a:gd name="adj1" fmla="val 8333"/>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0643204-4F2D-4F60-8A4E-AE5FA96FBABA}"/>
              </a:ext>
            </a:extLst>
          </p:cNvPr>
          <p:cNvSpPr txBox="1"/>
          <p:nvPr/>
        </p:nvSpPr>
        <p:spPr>
          <a:xfrm rot="16200000">
            <a:off x="-1071146" y="4938415"/>
            <a:ext cx="23935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disruptors</a:t>
            </a:r>
          </a:p>
        </p:txBody>
      </p:sp>
      <p:sp>
        <p:nvSpPr>
          <p:cNvPr id="28" name="Text Placeholder 6">
            <a:extLst>
              <a:ext uri="{FF2B5EF4-FFF2-40B4-BE49-F238E27FC236}">
                <a16:creationId xmlns:a16="http://schemas.microsoft.com/office/drawing/2014/main" id="{9A823085-81C5-4CF6-A7B4-1AB362664B97}"/>
              </a:ext>
            </a:extLst>
          </p:cNvPr>
          <p:cNvSpPr txBox="1">
            <a:spLocks/>
          </p:cNvSpPr>
          <p:nvPr/>
        </p:nvSpPr>
        <p:spPr bwMode="gray">
          <a:xfrm>
            <a:off x="300038" y="1304925"/>
            <a:ext cx="11556999" cy="491886"/>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Comparison vs. end FY21: Maintained market leading omnichannel capability vs. digital disruptors</a:t>
            </a:r>
          </a:p>
        </p:txBody>
      </p:sp>
      <p:sp>
        <p:nvSpPr>
          <p:cNvPr id="29" name="Left Brace 28">
            <a:extLst>
              <a:ext uri="{FF2B5EF4-FFF2-40B4-BE49-F238E27FC236}">
                <a16:creationId xmlns:a16="http://schemas.microsoft.com/office/drawing/2014/main" id="{C38DBA4B-3DF1-4138-B503-6ECE3BBD11CD}"/>
              </a:ext>
            </a:extLst>
          </p:cNvPr>
          <p:cNvSpPr/>
          <p:nvPr/>
        </p:nvSpPr>
        <p:spPr>
          <a:xfrm rot="5400000">
            <a:off x="3313600" y="1443861"/>
            <a:ext cx="180000" cy="2438400"/>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36DEF46E-3E31-44D0-89A0-EAB3EEF82723}"/>
              </a:ext>
            </a:extLst>
          </p:cNvPr>
          <p:cNvSpPr txBox="1"/>
          <p:nvPr/>
        </p:nvSpPr>
        <p:spPr>
          <a:xfrm>
            <a:off x="2180162" y="2355029"/>
            <a:ext cx="244263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Enquiry</a:t>
            </a:r>
          </a:p>
        </p:txBody>
      </p:sp>
      <p:sp>
        <p:nvSpPr>
          <p:cNvPr id="31" name="Left Brace 30">
            <a:extLst>
              <a:ext uri="{FF2B5EF4-FFF2-40B4-BE49-F238E27FC236}">
                <a16:creationId xmlns:a16="http://schemas.microsoft.com/office/drawing/2014/main" id="{48478E55-6404-45E4-914B-4B03343926F9}"/>
              </a:ext>
            </a:extLst>
          </p:cNvPr>
          <p:cNvSpPr/>
          <p:nvPr/>
        </p:nvSpPr>
        <p:spPr>
          <a:xfrm rot="5400000">
            <a:off x="6729899" y="546394"/>
            <a:ext cx="180000" cy="423333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A41D4E74-E126-498E-B1E3-409771AE0F22}"/>
              </a:ext>
            </a:extLst>
          </p:cNvPr>
          <p:cNvSpPr txBox="1"/>
          <p:nvPr/>
        </p:nvSpPr>
        <p:spPr>
          <a:xfrm>
            <a:off x="4698995" y="2355029"/>
            <a:ext cx="424180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Sale</a:t>
            </a:r>
          </a:p>
        </p:txBody>
      </p:sp>
      <p:sp>
        <p:nvSpPr>
          <p:cNvPr id="33" name="TextBox 32">
            <a:extLst>
              <a:ext uri="{FF2B5EF4-FFF2-40B4-BE49-F238E27FC236}">
                <a16:creationId xmlns:a16="http://schemas.microsoft.com/office/drawing/2014/main" id="{17A5B897-4BD8-474B-A17C-53661C12704E}"/>
              </a:ext>
            </a:extLst>
          </p:cNvPr>
          <p:cNvSpPr txBox="1"/>
          <p:nvPr/>
        </p:nvSpPr>
        <p:spPr>
          <a:xfrm>
            <a:off x="9846728" y="2355029"/>
            <a:ext cx="6614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a:t>
            </a:r>
          </a:p>
        </p:txBody>
      </p:sp>
      <p:sp>
        <p:nvSpPr>
          <p:cNvPr id="34" name="Left Brace 33">
            <a:extLst>
              <a:ext uri="{FF2B5EF4-FFF2-40B4-BE49-F238E27FC236}">
                <a16:creationId xmlns:a16="http://schemas.microsoft.com/office/drawing/2014/main" id="{987D4E2F-CD98-4848-9CDF-D323B8EA5E0E}"/>
              </a:ext>
            </a:extLst>
          </p:cNvPr>
          <p:cNvSpPr/>
          <p:nvPr/>
        </p:nvSpPr>
        <p:spPr>
          <a:xfrm rot="5400000">
            <a:off x="10091676" y="2332350"/>
            <a:ext cx="180000" cy="661421"/>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Left Brace 34">
            <a:extLst>
              <a:ext uri="{FF2B5EF4-FFF2-40B4-BE49-F238E27FC236}">
                <a16:creationId xmlns:a16="http://schemas.microsoft.com/office/drawing/2014/main" id="{21183BA8-6133-44F9-B6ED-4AB3FDFA5E8E}"/>
              </a:ext>
            </a:extLst>
          </p:cNvPr>
          <p:cNvSpPr/>
          <p:nvPr/>
        </p:nvSpPr>
        <p:spPr>
          <a:xfrm rot="5400000">
            <a:off x="11257896" y="1534891"/>
            <a:ext cx="180000" cy="1461393"/>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6AF39859-316A-4CF9-883E-72422210831C}"/>
              </a:ext>
            </a:extLst>
          </p:cNvPr>
          <p:cNvSpPr txBox="1"/>
          <p:nvPr/>
        </p:nvSpPr>
        <p:spPr>
          <a:xfrm>
            <a:off x="10617198" y="1930714"/>
            <a:ext cx="146139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Fulfilment</a:t>
            </a:r>
          </a:p>
        </p:txBody>
      </p:sp>
      <p:sp>
        <p:nvSpPr>
          <p:cNvPr id="37" name="Left Brace 36">
            <a:extLst>
              <a:ext uri="{FF2B5EF4-FFF2-40B4-BE49-F238E27FC236}">
                <a16:creationId xmlns:a16="http://schemas.microsoft.com/office/drawing/2014/main" id="{4C62ABEA-71F9-493F-9239-4F261F07110F}"/>
              </a:ext>
            </a:extLst>
          </p:cNvPr>
          <p:cNvSpPr/>
          <p:nvPr/>
        </p:nvSpPr>
        <p:spPr>
          <a:xfrm rot="5400000">
            <a:off x="9305882" y="2288411"/>
            <a:ext cx="180000" cy="749299"/>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A2CA7F5B-CFA6-43B8-B1C3-F39A0C28538F}"/>
              </a:ext>
            </a:extLst>
          </p:cNvPr>
          <p:cNvSpPr txBox="1"/>
          <p:nvPr/>
        </p:nvSpPr>
        <p:spPr>
          <a:xfrm>
            <a:off x="8987364" y="2355029"/>
            <a:ext cx="8170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Aftersales</a:t>
            </a:r>
          </a:p>
        </p:txBody>
      </p:sp>
      <p:sp>
        <p:nvSpPr>
          <p:cNvPr id="39" name="Left Brace 38">
            <a:extLst>
              <a:ext uri="{FF2B5EF4-FFF2-40B4-BE49-F238E27FC236}">
                <a16:creationId xmlns:a16="http://schemas.microsoft.com/office/drawing/2014/main" id="{5119FF2E-CC30-477D-B0EB-455981DCC568}"/>
              </a:ext>
            </a:extLst>
          </p:cNvPr>
          <p:cNvSpPr/>
          <p:nvPr/>
        </p:nvSpPr>
        <p:spPr>
          <a:xfrm rot="5400000">
            <a:off x="6254157" y="-1898408"/>
            <a:ext cx="180000" cy="8327989"/>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DD42AB8-E01A-4DAC-9901-110B90F4A56C}"/>
              </a:ext>
            </a:extLst>
          </p:cNvPr>
          <p:cNvSpPr txBox="1"/>
          <p:nvPr/>
        </p:nvSpPr>
        <p:spPr>
          <a:xfrm>
            <a:off x="2180162" y="1930715"/>
            <a:ext cx="832798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a:t>
            </a:r>
          </a:p>
        </p:txBody>
      </p:sp>
    </p:spTree>
    <p:extLst>
      <p:ext uri="{BB962C8B-B14F-4D97-AF65-F5344CB8AC3E}">
        <p14:creationId xmlns:p14="http://schemas.microsoft.com/office/powerpoint/2010/main" val="1320389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2. Disrupt used cars</a:t>
            </a:r>
          </a:p>
        </p:txBody>
      </p:sp>
      <p:sp>
        <p:nvSpPr>
          <p:cNvPr id="103" name="TextBox 102">
            <a:extLst>
              <a:ext uri="{FF2B5EF4-FFF2-40B4-BE49-F238E27FC236}">
                <a16:creationId xmlns:a16="http://schemas.microsoft.com/office/drawing/2014/main" id="{4DCA6F5B-F61F-4C45-96F9-5572019D75A9}"/>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Disrupt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used cars</a:t>
            </a:r>
          </a:p>
        </p:txBody>
      </p:sp>
      <p:sp>
        <p:nvSpPr>
          <p:cNvPr id="117" name="TextBox 116">
            <a:extLst>
              <a:ext uri="{FF2B5EF4-FFF2-40B4-BE49-F238E27FC236}">
                <a16:creationId xmlns:a16="http://schemas.microsoft.com/office/drawing/2014/main" id="{D59E5F3C-EA17-4E79-A2EC-5864551CF598}"/>
              </a:ext>
            </a:extLst>
          </p:cNvPr>
          <p:cNvSpPr txBox="1"/>
          <p:nvPr/>
        </p:nvSpPr>
        <p:spPr>
          <a:xfrm>
            <a:off x="866693" y="355249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Re-brand</a:t>
            </a:r>
          </a:p>
        </p:txBody>
      </p:sp>
      <p:sp>
        <p:nvSpPr>
          <p:cNvPr id="122" name="TextBox 121">
            <a:extLst>
              <a:ext uri="{FF2B5EF4-FFF2-40B4-BE49-F238E27FC236}">
                <a16:creationId xmlns:a16="http://schemas.microsoft.com/office/drawing/2014/main" id="{79C53635-8F09-449A-8469-0C2CFE7CC439}"/>
              </a:ext>
            </a:extLst>
          </p:cNvPr>
          <p:cNvSpPr txBox="1"/>
          <p:nvPr/>
        </p:nvSpPr>
        <p:spPr>
          <a:xfrm>
            <a:off x="874201" y="4869690"/>
            <a:ext cx="2699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flexible acquisition &amp; fulfilment capability</a:t>
            </a:r>
          </a:p>
        </p:txBody>
      </p:sp>
      <p:cxnSp>
        <p:nvCxnSpPr>
          <p:cNvPr id="26" name="Straight Connector 25">
            <a:extLst>
              <a:ext uri="{FF2B5EF4-FFF2-40B4-BE49-F238E27FC236}">
                <a16:creationId xmlns:a16="http://schemas.microsoft.com/office/drawing/2014/main" id="{19ED3629-C06C-4B9E-B4A8-5E8A4726C9E4}"/>
              </a:ext>
            </a:extLst>
          </p:cNvPr>
          <p:cNvCxnSpPr>
            <a:stCxn id="35" idx="4"/>
            <a:endCxn id="28" idx="0"/>
          </p:cNvCxnSpPr>
          <p:nvPr/>
        </p:nvCxnSpPr>
        <p:spPr>
          <a:xfrm>
            <a:off x="600788" y="3959623"/>
            <a:ext cx="853"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AA53723-CE3A-4FF1-8BEE-F8FE2E361864}"/>
              </a:ext>
            </a:extLst>
          </p:cNvPr>
          <p:cNvGrpSpPr/>
          <p:nvPr/>
        </p:nvGrpSpPr>
        <p:grpSpPr>
          <a:xfrm>
            <a:off x="330788" y="3419623"/>
            <a:ext cx="540000" cy="540000"/>
            <a:chOff x="330788" y="3419623"/>
            <a:chExt cx="540000" cy="540000"/>
          </a:xfrm>
        </p:grpSpPr>
        <p:sp>
          <p:nvSpPr>
            <p:cNvPr id="35" name="Oval 34">
              <a:extLst>
                <a:ext uri="{FF2B5EF4-FFF2-40B4-BE49-F238E27FC236}">
                  <a16:creationId xmlns:a16="http://schemas.microsoft.com/office/drawing/2014/main" id="{4CAFB82E-4253-44EA-A717-5725F56A2F5F}"/>
                </a:ext>
              </a:extLst>
            </p:cNvPr>
            <p:cNvSpPr/>
            <p:nvPr/>
          </p:nvSpPr>
          <p:spPr>
            <a:xfrm>
              <a:off x="330788" y="3419623"/>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Graphic 47" descr="Signpost with solid fill">
              <a:extLst>
                <a:ext uri="{FF2B5EF4-FFF2-40B4-BE49-F238E27FC236}">
                  <a16:creationId xmlns:a16="http://schemas.microsoft.com/office/drawing/2014/main" id="{26B864C0-39C3-49F2-8E0E-70EA71FDB7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788" y="3473623"/>
              <a:ext cx="432000" cy="432000"/>
            </a:xfrm>
            <a:prstGeom prst="rect">
              <a:avLst/>
            </a:prstGeom>
          </p:spPr>
        </p:pic>
      </p:grpSp>
      <p:sp>
        <p:nvSpPr>
          <p:cNvPr id="32" name="Oval 31">
            <a:extLst>
              <a:ext uri="{FF2B5EF4-FFF2-40B4-BE49-F238E27FC236}">
                <a16:creationId xmlns:a16="http://schemas.microsoft.com/office/drawing/2014/main" id="{50862DC5-298B-4BAE-9DEA-4A7451FCDC4D}"/>
              </a:ext>
            </a:extLst>
          </p:cNvPr>
          <p:cNvSpPr/>
          <p:nvPr/>
        </p:nvSpPr>
        <p:spPr>
          <a:xfrm>
            <a:off x="330788" y="4134898"/>
            <a:ext cx="540000" cy="540000"/>
          </a:xfrm>
          <a:prstGeom prst="ellipse">
            <a:avLst/>
          </a:prstGeom>
          <a:solidFill>
            <a:sysClr val="window" lastClr="FFFFFF"/>
          </a:solidFill>
          <a:ln w="38100" cap="flat" cmpd="sng" algn="ctr">
            <a:solidFill>
              <a:schemeClr val="bg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1" name="Graphic 50" descr="Influencer with solid fill">
            <a:extLst>
              <a:ext uri="{FF2B5EF4-FFF2-40B4-BE49-F238E27FC236}">
                <a16:creationId xmlns:a16="http://schemas.microsoft.com/office/drawing/2014/main" id="{0F2BFF41-A80F-4EB2-89B2-E1DE7D9BAB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88" y="4188898"/>
            <a:ext cx="432000" cy="432000"/>
          </a:xfrm>
          <a:prstGeom prst="rect">
            <a:avLst/>
          </a:prstGeom>
        </p:spPr>
      </p:pic>
      <p:pic>
        <p:nvPicPr>
          <p:cNvPr id="40" name="Graphic 39" descr="Convertible with solid fill">
            <a:extLst>
              <a:ext uri="{FF2B5EF4-FFF2-40B4-BE49-F238E27FC236}">
                <a16:creationId xmlns:a16="http://schemas.microsoft.com/office/drawing/2014/main" id="{D5BE0614-D5AF-40A0-8879-C9FF647BD2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5960" y="1678788"/>
            <a:ext cx="1080000" cy="1080000"/>
          </a:xfrm>
          <a:prstGeom prst="rect">
            <a:avLst/>
          </a:prstGeom>
        </p:spPr>
      </p:pic>
      <p:cxnSp>
        <p:nvCxnSpPr>
          <p:cNvPr id="31" name="Straight Connector 30">
            <a:extLst>
              <a:ext uri="{FF2B5EF4-FFF2-40B4-BE49-F238E27FC236}">
                <a16:creationId xmlns:a16="http://schemas.microsoft.com/office/drawing/2014/main" id="{CCAA58A3-EE1A-49AB-8E26-AA4D15FE9EBE}"/>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33" name="Text Placeholder 6">
            <a:extLst>
              <a:ext uri="{FF2B5EF4-FFF2-40B4-BE49-F238E27FC236}">
                <a16:creationId xmlns:a16="http://schemas.microsoft.com/office/drawing/2014/main" id="{73A9EB4E-8526-4B49-A6DC-9FE84B96E353}"/>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assets to support the omnichannel customer proposition  </a:t>
            </a:r>
          </a:p>
        </p:txBody>
      </p:sp>
      <p:sp>
        <p:nvSpPr>
          <p:cNvPr id="34" name="Slide Number Placeholder 37">
            <a:extLst>
              <a:ext uri="{FF2B5EF4-FFF2-40B4-BE49-F238E27FC236}">
                <a16:creationId xmlns:a16="http://schemas.microsoft.com/office/drawing/2014/main" id="{0288BE78-2D2D-410B-A6F5-A1E83796D5CC}"/>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E65B21A3-6FBF-7849-AA95-90346A2AC557}"/>
              </a:ext>
            </a:extLst>
          </p:cNvPr>
          <p:cNvGrpSpPr/>
          <p:nvPr/>
        </p:nvGrpSpPr>
        <p:grpSpPr>
          <a:xfrm>
            <a:off x="331641" y="4861300"/>
            <a:ext cx="540000" cy="540000"/>
            <a:chOff x="331641" y="4861300"/>
            <a:chExt cx="540000" cy="540000"/>
          </a:xfrm>
        </p:grpSpPr>
        <p:sp>
          <p:nvSpPr>
            <p:cNvPr id="28" name="Oval 27">
              <a:extLst>
                <a:ext uri="{FF2B5EF4-FFF2-40B4-BE49-F238E27FC236}">
                  <a16:creationId xmlns:a16="http://schemas.microsoft.com/office/drawing/2014/main" id="{401D07A5-6E3A-4CF6-BC12-8E8B331CCFF3}"/>
                </a:ext>
              </a:extLst>
            </p:cNvPr>
            <p:cNvSpPr/>
            <p:nvPr/>
          </p:nvSpPr>
          <p:spPr>
            <a:xfrm>
              <a:off x="331641" y="4861300"/>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1" name="Graphic 70" descr="Shopping cart with solid fill">
              <a:extLst>
                <a:ext uri="{FF2B5EF4-FFF2-40B4-BE49-F238E27FC236}">
                  <a16:creationId xmlns:a16="http://schemas.microsoft.com/office/drawing/2014/main" id="{165FDEE1-FB03-47A7-962D-923C1EF954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5641" y="4915300"/>
              <a:ext cx="432000" cy="432000"/>
            </a:xfrm>
            <a:prstGeom prst="rect">
              <a:avLst/>
            </a:prstGeom>
          </p:spPr>
        </p:pic>
      </p:grpSp>
      <p:sp>
        <p:nvSpPr>
          <p:cNvPr id="61" name="Rectangle 60">
            <a:extLst>
              <a:ext uri="{FF2B5EF4-FFF2-40B4-BE49-F238E27FC236}">
                <a16:creationId xmlns:a16="http://schemas.microsoft.com/office/drawing/2014/main" id="{BABA4BCA-C0F8-C03E-AE44-00D620207AAB}"/>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 plans</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D2B6832B-6B3B-D5A0-0360-1FF311337B57}"/>
              </a:ext>
            </a:extLst>
          </p:cNvPr>
          <p:cNvSpPr txBox="1">
            <a:spLocks/>
          </p:cNvSpPr>
          <p:nvPr/>
        </p:nvSpPr>
        <p:spPr bwMode="gray">
          <a:xfrm>
            <a:off x="3442872" y="2679561"/>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C37E6056-ACE7-29DA-69F4-5428FF0A32A1}"/>
              </a:ext>
            </a:extLst>
          </p:cNvPr>
          <p:cNvSpPr txBox="1">
            <a:spLocks/>
          </p:cNvSpPr>
          <p:nvPr/>
        </p:nvSpPr>
        <p:spPr bwMode="gray">
          <a:xfrm>
            <a:off x="6323390" y="2679561"/>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6BEE8A35-6367-ACAE-1DAF-F125B316AE1A}"/>
              </a:ext>
            </a:extLst>
          </p:cNvPr>
          <p:cNvSpPr txBox="1"/>
          <p:nvPr/>
        </p:nvSpPr>
        <p:spPr>
          <a:xfrm>
            <a:off x="4141624"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Stores</a:t>
            </a:r>
          </a:p>
        </p:txBody>
      </p:sp>
      <p:sp>
        <p:nvSpPr>
          <p:cNvPr id="12" name="TextBox 11">
            <a:extLst>
              <a:ext uri="{FF2B5EF4-FFF2-40B4-BE49-F238E27FC236}">
                <a16:creationId xmlns:a16="http://schemas.microsoft.com/office/drawing/2014/main" id="{6EDC71CF-BCB1-C4E1-AB6E-D2323A7CCED3}"/>
              </a:ext>
            </a:extLst>
          </p:cNvPr>
          <p:cNvSpPr txBox="1"/>
          <p:nvPr/>
        </p:nvSpPr>
        <p:spPr>
          <a:xfrm>
            <a:off x="7022142"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CarStore Direct</a:t>
            </a:r>
          </a:p>
        </p:txBody>
      </p:sp>
      <p:sp>
        <p:nvSpPr>
          <p:cNvPr id="13" name="TextBox 12">
            <a:extLst>
              <a:ext uri="{FF2B5EF4-FFF2-40B4-BE49-F238E27FC236}">
                <a16:creationId xmlns:a16="http://schemas.microsoft.com/office/drawing/2014/main" id="{8C93E73E-7B26-B22E-361B-24234776D7A2}"/>
              </a:ext>
            </a:extLst>
          </p:cNvPr>
          <p:cNvSpPr txBox="1"/>
          <p:nvPr/>
        </p:nvSpPr>
        <p:spPr>
          <a:xfrm>
            <a:off x="3600052" y="3618207"/>
            <a:ext cx="2495948" cy="2661351"/>
          </a:xfrm>
          <a:prstGeom prst="rect">
            <a:avLst/>
          </a:prstGeom>
          <a:noFill/>
        </p:spPr>
        <p:txBody>
          <a:bodyPr wrap="square" lIns="0" tIns="36000" rIns="36000" rtlCol="0">
            <a:noAutofit/>
          </a:bodyPr>
          <a:lstStyle/>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Evans Halshaw fulfilment</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Rebrand of existing sites</a:t>
            </a: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Chesterfield concept store – April ‘22</a:t>
            </a: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Warrington</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E2FB8A9-992B-1EA8-AD19-6FD0BA110FD7}"/>
              </a:ext>
            </a:extLst>
          </p:cNvPr>
          <p:cNvSpPr txBox="1"/>
          <p:nvPr/>
        </p:nvSpPr>
        <p:spPr>
          <a:xfrm>
            <a:off x="6482142" y="3618207"/>
            <a:ext cx="2495948" cy="2805317"/>
          </a:xfrm>
          <a:prstGeom prst="rect">
            <a:avLst/>
          </a:prstGeom>
          <a:noFill/>
        </p:spPr>
        <p:txBody>
          <a:bodyPr wrap="square" lIns="0" tIns="36000" rIns="36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Ten new locations live for SYC; Click &amp; Collect</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cost expansion</a:t>
            </a: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Unlocks whitespace opportunity</a:t>
            </a:r>
          </a:p>
        </p:txBody>
      </p:sp>
      <p:sp>
        <p:nvSpPr>
          <p:cNvPr id="16" name="Oval 15">
            <a:extLst>
              <a:ext uri="{FF2B5EF4-FFF2-40B4-BE49-F238E27FC236}">
                <a16:creationId xmlns:a16="http://schemas.microsoft.com/office/drawing/2014/main" id="{3D58C6E0-21B6-1BE9-0072-07DB649E7966}"/>
              </a:ext>
            </a:extLst>
          </p:cNvPr>
          <p:cNvSpPr/>
          <p:nvPr/>
        </p:nvSpPr>
        <p:spPr>
          <a:xfrm>
            <a:off x="3601624"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26E500D8-022A-B38D-5CB3-C45886BAC62C}"/>
              </a:ext>
            </a:extLst>
          </p:cNvPr>
          <p:cNvSpPr txBox="1"/>
          <p:nvPr/>
        </p:nvSpPr>
        <p:spPr>
          <a:xfrm flipH="1">
            <a:off x="3645946" y="3460556"/>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97FC719-D002-4437-23C0-3C5CF6FC90B9}"/>
              </a:ext>
            </a:extLst>
          </p:cNvPr>
          <p:cNvSpPr txBox="1"/>
          <p:nvPr/>
        </p:nvSpPr>
        <p:spPr>
          <a:xfrm flipH="1">
            <a:off x="3645946" y="4194838"/>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A2A2981-43B8-5BCA-F23A-429788A13E54}"/>
              </a:ext>
            </a:extLst>
          </p:cNvPr>
          <p:cNvSpPr txBox="1"/>
          <p:nvPr/>
        </p:nvSpPr>
        <p:spPr>
          <a:xfrm flipH="1">
            <a:off x="6532021" y="3462048"/>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6F8B24E-04DB-53FD-2204-D01741465163}"/>
              </a:ext>
            </a:extLst>
          </p:cNvPr>
          <p:cNvSpPr txBox="1"/>
          <p:nvPr/>
        </p:nvSpPr>
        <p:spPr>
          <a:xfrm flipH="1">
            <a:off x="6532021" y="4448766"/>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2B2388C2-BD4A-6EE5-7FED-675A6232E830}"/>
              </a:ext>
            </a:extLst>
          </p:cNvPr>
          <p:cNvSpPr txBox="1"/>
          <p:nvPr/>
        </p:nvSpPr>
        <p:spPr>
          <a:xfrm flipH="1">
            <a:off x="6532021" y="4937309"/>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F3BD51A6-64EA-CC5B-1E1B-A48A1839D6AB}"/>
              </a:ext>
            </a:extLst>
          </p:cNvPr>
          <p:cNvSpPr/>
          <p:nvPr/>
        </p:nvSpPr>
        <p:spPr>
          <a:xfrm>
            <a:off x="6482142"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 name="Graphic 29" descr="Modern architecture with solid fill">
            <a:extLst>
              <a:ext uri="{FF2B5EF4-FFF2-40B4-BE49-F238E27FC236}">
                <a16:creationId xmlns:a16="http://schemas.microsoft.com/office/drawing/2014/main" id="{C0E28378-08D4-FCB5-0E58-148491DACC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55624" y="2824778"/>
            <a:ext cx="432000" cy="432000"/>
          </a:xfrm>
          <a:prstGeom prst="rect">
            <a:avLst/>
          </a:prstGeom>
        </p:spPr>
      </p:pic>
      <p:grpSp>
        <p:nvGrpSpPr>
          <p:cNvPr id="75" name="Group 74">
            <a:extLst>
              <a:ext uri="{FF2B5EF4-FFF2-40B4-BE49-F238E27FC236}">
                <a16:creationId xmlns:a16="http://schemas.microsoft.com/office/drawing/2014/main" id="{6397868B-3293-CFDE-E01B-88D5D65A9F12}"/>
              </a:ext>
            </a:extLst>
          </p:cNvPr>
          <p:cNvGrpSpPr/>
          <p:nvPr/>
        </p:nvGrpSpPr>
        <p:grpSpPr>
          <a:xfrm>
            <a:off x="6483447" y="2771014"/>
            <a:ext cx="540000" cy="558000"/>
            <a:chOff x="3601624" y="2779546"/>
            <a:chExt cx="540000" cy="558000"/>
          </a:xfrm>
        </p:grpSpPr>
        <p:sp>
          <p:nvSpPr>
            <p:cNvPr id="76" name="Oval 75">
              <a:extLst>
                <a:ext uri="{FF2B5EF4-FFF2-40B4-BE49-F238E27FC236}">
                  <a16:creationId xmlns:a16="http://schemas.microsoft.com/office/drawing/2014/main" id="{329FE971-5DDE-0F70-0383-740188EE8CBC}"/>
                </a:ext>
              </a:extLst>
            </p:cNvPr>
            <p:cNvSpPr/>
            <p:nvPr/>
          </p:nvSpPr>
          <p:spPr>
            <a:xfrm>
              <a:off x="3601624" y="2788546"/>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7" name="Group 76">
              <a:extLst>
                <a:ext uri="{FF2B5EF4-FFF2-40B4-BE49-F238E27FC236}">
                  <a16:creationId xmlns:a16="http://schemas.microsoft.com/office/drawing/2014/main" id="{4BDA5F55-C6E5-ACC5-E263-F0D179A28931}"/>
                </a:ext>
              </a:extLst>
            </p:cNvPr>
            <p:cNvGrpSpPr/>
            <p:nvPr/>
          </p:nvGrpSpPr>
          <p:grpSpPr>
            <a:xfrm>
              <a:off x="3655624" y="2779546"/>
              <a:ext cx="432000" cy="558000"/>
              <a:chOff x="7565693" y="4808300"/>
              <a:chExt cx="432000" cy="558000"/>
            </a:xfrm>
          </p:grpSpPr>
          <p:pic>
            <p:nvPicPr>
              <p:cNvPr id="78" name="Graphic 77" descr="Convertible with solid fill">
                <a:extLst>
                  <a:ext uri="{FF2B5EF4-FFF2-40B4-BE49-F238E27FC236}">
                    <a16:creationId xmlns:a16="http://schemas.microsoft.com/office/drawing/2014/main" id="{C060451E-3110-6D2E-F9F4-633EEC6F43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65693" y="4934300"/>
                <a:ext cx="432000" cy="432000"/>
              </a:xfrm>
              <a:prstGeom prst="rect">
                <a:avLst/>
              </a:prstGeom>
            </p:spPr>
          </p:pic>
          <p:pic>
            <p:nvPicPr>
              <p:cNvPr id="79" name="Graphic 78" descr="Continuous Improvement with solid fill">
                <a:extLst>
                  <a:ext uri="{FF2B5EF4-FFF2-40B4-BE49-F238E27FC236}">
                    <a16:creationId xmlns:a16="http://schemas.microsoft.com/office/drawing/2014/main" id="{7FCCEE43-D659-ABC4-41BA-1066A41A83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55693" y="4808300"/>
                <a:ext cx="252000" cy="252000"/>
              </a:xfrm>
              <a:prstGeom prst="rect">
                <a:avLst/>
              </a:prstGeom>
            </p:spPr>
          </p:pic>
        </p:grpSp>
      </p:grpSp>
      <p:pic>
        <p:nvPicPr>
          <p:cNvPr id="7" name="Picture 6">
            <a:extLst>
              <a:ext uri="{FF2B5EF4-FFF2-40B4-BE49-F238E27FC236}">
                <a16:creationId xmlns:a16="http://schemas.microsoft.com/office/drawing/2014/main" id="{4129434D-5CA3-9DDB-6B2D-A902A3F91169}"/>
              </a:ext>
            </a:extLst>
          </p:cNvPr>
          <p:cNvPicPr>
            <a:picLocks noChangeAspect="1"/>
          </p:cNvPicPr>
          <p:nvPr/>
        </p:nvPicPr>
        <p:blipFill rotWithShape="1">
          <a:blip r:embed="rId19"/>
          <a:srcRect t="12967" b="33686"/>
          <a:stretch/>
        </p:blipFill>
        <p:spPr>
          <a:xfrm>
            <a:off x="9192645" y="5179607"/>
            <a:ext cx="2664391" cy="1099951"/>
          </a:xfrm>
          <a:prstGeom prst="rect">
            <a:avLst/>
          </a:prstGeom>
        </p:spPr>
      </p:pic>
      <p:pic>
        <p:nvPicPr>
          <p:cNvPr id="1026" name="Picture 2">
            <a:extLst>
              <a:ext uri="{FF2B5EF4-FFF2-40B4-BE49-F238E27FC236}">
                <a16:creationId xmlns:a16="http://schemas.microsoft.com/office/drawing/2014/main" id="{C6E34EA3-E67F-D36E-C205-F35DA748E82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5172" b="22140"/>
          <a:stretch/>
        </p:blipFill>
        <p:spPr bwMode="auto">
          <a:xfrm>
            <a:off x="9198295" y="2679560"/>
            <a:ext cx="2658743" cy="12880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E361BD-B53C-6F81-195D-4293F8C0346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145" t="17296" b="26760"/>
          <a:stretch/>
        </p:blipFill>
        <p:spPr bwMode="auto">
          <a:xfrm>
            <a:off x="9192645" y="4072149"/>
            <a:ext cx="2664393" cy="10028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C41FBA-D187-17AA-8538-3230C84C1F98}"/>
              </a:ext>
            </a:extLst>
          </p:cNvPr>
          <p:cNvSpPr txBox="1"/>
          <p:nvPr/>
        </p:nvSpPr>
        <p:spPr>
          <a:xfrm>
            <a:off x="874201" y="4255000"/>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BFBFBF"/>
                </a:solidFill>
                <a:effectLst/>
                <a:uLnTx/>
                <a:uFillTx/>
                <a:latin typeface="Arial" panose="020B0604020202020204" pitchFamily="34" charset="0"/>
                <a:ea typeface="+mn-ea"/>
                <a:cs typeface="Arial" panose="020B0604020202020204" pitchFamily="34" charset="0"/>
              </a:rPr>
              <a:t>Differentiate value proposition</a:t>
            </a:r>
          </a:p>
        </p:txBody>
      </p:sp>
      <p:sp>
        <p:nvSpPr>
          <p:cNvPr id="8" name="TextBox 7">
            <a:extLst>
              <a:ext uri="{FF2B5EF4-FFF2-40B4-BE49-F238E27FC236}">
                <a16:creationId xmlns:a16="http://schemas.microsoft.com/office/drawing/2014/main" id="{BC41D1FC-B551-C86E-F32C-D3C41E8DE200}"/>
              </a:ext>
            </a:extLst>
          </p:cNvPr>
          <p:cNvSpPr txBox="1"/>
          <p:nvPr/>
        </p:nvSpPr>
        <p:spPr>
          <a:xfrm flipH="1">
            <a:off x="3645946" y="4931594"/>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0906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2. Disrupt used cars</a:t>
            </a:r>
          </a:p>
        </p:txBody>
      </p:sp>
      <p:sp>
        <p:nvSpPr>
          <p:cNvPr id="103" name="TextBox 102">
            <a:extLst>
              <a:ext uri="{FF2B5EF4-FFF2-40B4-BE49-F238E27FC236}">
                <a16:creationId xmlns:a16="http://schemas.microsoft.com/office/drawing/2014/main" id="{4DCA6F5B-F61F-4C45-96F9-5572019D75A9}"/>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Disrupt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used cars</a:t>
            </a:r>
          </a:p>
        </p:txBody>
      </p:sp>
      <p:sp>
        <p:nvSpPr>
          <p:cNvPr id="122" name="TextBox 121">
            <a:extLst>
              <a:ext uri="{FF2B5EF4-FFF2-40B4-BE49-F238E27FC236}">
                <a16:creationId xmlns:a16="http://schemas.microsoft.com/office/drawing/2014/main" id="{79C53635-8F09-449A-8469-0C2CFE7CC439}"/>
              </a:ext>
            </a:extLst>
          </p:cNvPr>
          <p:cNvSpPr txBox="1"/>
          <p:nvPr/>
        </p:nvSpPr>
        <p:spPr>
          <a:xfrm>
            <a:off x="874201" y="4869690"/>
            <a:ext cx="2699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flexible acquisition &amp; fulfilment capability</a:t>
            </a:r>
          </a:p>
        </p:txBody>
      </p:sp>
      <p:cxnSp>
        <p:nvCxnSpPr>
          <p:cNvPr id="26" name="Straight Connector 25">
            <a:extLst>
              <a:ext uri="{FF2B5EF4-FFF2-40B4-BE49-F238E27FC236}">
                <a16:creationId xmlns:a16="http://schemas.microsoft.com/office/drawing/2014/main" id="{19ED3629-C06C-4B9E-B4A8-5E8A4726C9E4}"/>
              </a:ext>
            </a:extLst>
          </p:cNvPr>
          <p:cNvCxnSpPr>
            <a:cxnSpLocks/>
            <a:endCxn id="28" idx="0"/>
          </p:cNvCxnSpPr>
          <p:nvPr/>
        </p:nvCxnSpPr>
        <p:spPr>
          <a:xfrm>
            <a:off x="600788" y="3959623"/>
            <a:ext cx="853" cy="90167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0" name="Graphic 39" descr="Convertible with solid fill">
            <a:extLst>
              <a:ext uri="{FF2B5EF4-FFF2-40B4-BE49-F238E27FC236}">
                <a16:creationId xmlns:a16="http://schemas.microsoft.com/office/drawing/2014/main" id="{D5BE0614-D5AF-40A0-8879-C9FF647BD2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960" y="1678788"/>
            <a:ext cx="1080000" cy="1080000"/>
          </a:xfrm>
          <a:prstGeom prst="rect">
            <a:avLst/>
          </a:prstGeom>
        </p:spPr>
      </p:pic>
      <p:cxnSp>
        <p:nvCxnSpPr>
          <p:cNvPr id="31" name="Straight Connector 30">
            <a:extLst>
              <a:ext uri="{FF2B5EF4-FFF2-40B4-BE49-F238E27FC236}">
                <a16:creationId xmlns:a16="http://schemas.microsoft.com/office/drawing/2014/main" id="{CCAA58A3-EE1A-49AB-8E26-AA4D15FE9EBE}"/>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33" name="Text Placeholder 6">
            <a:extLst>
              <a:ext uri="{FF2B5EF4-FFF2-40B4-BE49-F238E27FC236}">
                <a16:creationId xmlns:a16="http://schemas.microsoft.com/office/drawing/2014/main" id="{73A9EB4E-8526-4B49-A6DC-9FE84B96E353}"/>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Successful launch of market-leading proposition</a:t>
            </a:r>
          </a:p>
        </p:txBody>
      </p:sp>
      <p:sp>
        <p:nvSpPr>
          <p:cNvPr id="44" name="Slide Number Placeholder 37">
            <a:extLst>
              <a:ext uri="{FF2B5EF4-FFF2-40B4-BE49-F238E27FC236}">
                <a16:creationId xmlns:a16="http://schemas.microsoft.com/office/drawing/2014/main" id="{C2701D8F-15CC-42E5-93E7-724F996C5AE5}"/>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 Placeholder 6">
            <a:extLst>
              <a:ext uri="{FF2B5EF4-FFF2-40B4-BE49-F238E27FC236}">
                <a16:creationId xmlns:a16="http://schemas.microsoft.com/office/drawing/2014/main" id="{8ABB8EE0-981C-484A-AE9F-4179C56891BC}"/>
              </a:ext>
            </a:extLst>
          </p:cNvPr>
          <p:cNvSpPr txBox="1">
            <a:spLocks/>
          </p:cNvSpPr>
          <p:nvPr/>
        </p:nvSpPr>
        <p:spPr bwMode="gray">
          <a:xfrm>
            <a:off x="3442872" y="2679561"/>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 Placeholder 6">
            <a:extLst>
              <a:ext uri="{FF2B5EF4-FFF2-40B4-BE49-F238E27FC236}">
                <a16:creationId xmlns:a16="http://schemas.microsoft.com/office/drawing/2014/main" id="{34391727-5BF4-4BCA-BB03-AC49B2F0F15E}"/>
              </a:ext>
            </a:extLst>
          </p:cNvPr>
          <p:cNvSpPr txBox="1">
            <a:spLocks/>
          </p:cNvSpPr>
          <p:nvPr/>
        </p:nvSpPr>
        <p:spPr bwMode="gray">
          <a:xfrm>
            <a:off x="6323390" y="2679561"/>
            <a:ext cx="2653128" cy="3600000"/>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74C86F5D-8A4F-454E-8788-471E7788DA47}"/>
              </a:ext>
            </a:extLst>
          </p:cNvPr>
          <p:cNvSpPr txBox="1"/>
          <p:nvPr/>
        </p:nvSpPr>
        <p:spPr>
          <a:xfrm>
            <a:off x="4141624"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Proposition launch</a:t>
            </a:r>
          </a:p>
        </p:txBody>
      </p:sp>
      <p:sp>
        <p:nvSpPr>
          <p:cNvPr id="50" name="TextBox 49">
            <a:extLst>
              <a:ext uri="{FF2B5EF4-FFF2-40B4-BE49-F238E27FC236}">
                <a16:creationId xmlns:a16="http://schemas.microsoft.com/office/drawing/2014/main" id="{08789D0C-7477-4262-BAFD-DF4BDDDC720F}"/>
              </a:ext>
            </a:extLst>
          </p:cNvPr>
          <p:cNvSpPr txBox="1"/>
          <p:nvPr/>
        </p:nvSpPr>
        <p:spPr>
          <a:xfrm>
            <a:off x="7022142" y="2780920"/>
            <a:ext cx="1864024"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a:t>
            </a:r>
          </a:p>
        </p:txBody>
      </p:sp>
      <p:sp>
        <p:nvSpPr>
          <p:cNvPr id="56" name="TextBox 55">
            <a:extLst>
              <a:ext uri="{FF2B5EF4-FFF2-40B4-BE49-F238E27FC236}">
                <a16:creationId xmlns:a16="http://schemas.microsoft.com/office/drawing/2014/main" id="{80A5F42C-0B18-4DC4-B891-D503883AC37F}"/>
              </a:ext>
            </a:extLst>
          </p:cNvPr>
          <p:cNvSpPr txBox="1"/>
          <p:nvPr/>
        </p:nvSpPr>
        <p:spPr>
          <a:xfrm>
            <a:off x="3600052" y="3618207"/>
            <a:ext cx="2495948" cy="2661351"/>
          </a:xfrm>
          <a:prstGeom prst="rect">
            <a:avLst/>
          </a:prstGeom>
          <a:noFill/>
        </p:spPr>
        <p:txBody>
          <a:bodyPr wrap="square" lIns="0" tIns="36000" rIns="36000" rtlCol="0">
            <a:noAutofit/>
          </a:bodyPr>
          <a:lstStyle/>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Integrated omni-channel campaign</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Prime-time TV advertising</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British touring cars</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3D1D5D98-BB89-4E53-BE4C-2993BBB1C818}"/>
              </a:ext>
            </a:extLst>
          </p:cNvPr>
          <p:cNvSpPr txBox="1"/>
          <p:nvPr/>
        </p:nvSpPr>
        <p:spPr>
          <a:xfrm>
            <a:off x="6482142" y="3618207"/>
            <a:ext cx="2495948" cy="2805317"/>
          </a:xfrm>
          <a:prstGeom prst="rect">
            <a:avLst/>
          </a:prstGeom>
          <a:noFill/>
        </p:spPr>
        <p:txBody>
          <a:bodyPr wrap="square" lIns="0" tIns="36000" rIns="36000" rtlCol="0">
            <a:noAutofit/>
          </a:bodyPr>
          <a:lstStyle/>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traffic up &gt;60% YoY</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customer acquisition</a:t>
            </a: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H1 Reputation.com score 4.7 / 5.0, +0.3pts YoY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B6895C2D-E604-4378-AB21-D3CFDAC8B185}"/>
              </a:ext>
            </a:extLst>
          </p:cNvPr>
          <p:cNvSpPr txBox="1"/>
          <p:nvPr/>
        </p:nvSpPr>
        <p:spPr>
          <a:xfrm>
            <a:off x="866693" y="355249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Re-brand</a:t>
            </a:r>
          </a:p>
        </p:txBody>
      </p:sp>
      <p:cxnSp>
        <p:nvCxnSpPr>
          <p:cNvPr id="72" name="Straight Connector 71">
            <a:extLst>
              <a:ext uri="{FF2B5EF4-FFF2-40B4-BE49-F238E27FC236}">
                <a16:creationId xmlns:a16="http://schemas.microsoft.com/office/drawing/2014/main" id="{639BA78F-8277-45F7-A2F0-FC655B197699}"/>
              </a:ext>
            </a:extLst>
          </p:cNvPr>
          <p:cNvCxnSpPr>
            <a:stCxn id="74" idx="4"/>
          </p:cNvCxnSpPr>
          <p:nvPr/>
        </p:nvCxnSpPr>
        <p:spPr>
          <a:xfrm>
            <a:off x="600788" y="3959623"/>
            <a:ext cx="853" cy="901677"/>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EDD00424-97D0-474E-8C7F-E674811D2729}"/>
              </a:ext>
            </a:extLst>
          </p:cNvPr>
          <p:cNvGrpSpPr/>
          <p:nvPr/>
        </p:nvGrpSpPr>
        <p:grpSpPr>
          <a:xfrm>
            <a:off x="330788" y="3419623"/>
            <a:ext cx="540000" cy="540000"/>
            <a:chOff x="330788" y="3419623"/>
            <a:chExt cx="540000" cy="540000"/>
          </a:xfrm>
        </p:grpSpPr>
        <p:sp>
          <p:nvSpPr>
            <p:cNvPr id="74" name="Oval 73">
              <a:extLst>
                <a:ext uri="{FF2B5EF4-FFF2-40B4-BE49-F238E27FC236}">
                  <a16:creationId xmlns:a16="http://schemas.microsoft.com/office/drawing/2014/main" id="{1BB0F9DD-3EF3-4A4E-A4B6-B766F694F04E}"/>
                </a:ext>
              </a:extLst>
            </p:cNvPr>
            <p:cNvSpPr/>
            <p:nvPr/>
          </p:nvSpPr>
          <p:spPr>
            <a:xfrm>
              <a:off x="330788" y="3419623"/>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5" name="Graphic 74" descr="Signpost with solid fill">
              <a:extLst>
                <a:ext uri="{FF2B5EF4-FFF2-40B4-BE49-F238E27FC236}">
                  <a16:creationId xmlns:a16="http://schemas.microsoft.com/office/drawing/2014/main" id="{2B52EB55-0C95-4C6B-9220-EE5A3CECC2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88" y="3473623"/>
              <a:ext cx="432000" cy="432000"/>
            </a:xfrm>
            <a:prstGeom prst="rect">
              <a:avLst/>
            </a:prstGeom>
          </p:spPr>
        </p:pic>
      </p:grpSp>
      <p:grpSp>
        <p:nvGrpSpPr>
          <p:cNvPr id="76" name="Group 75">
            <a:extLst>
              <a:ext uri="{FF2B5EF4-FFF2-40B4-BE49-F238E27FC236}">
                <a16:creationId xmlns:a16="http://schemas.microsoft.com/office/drawing/2014/main" id="{432B72CE-37F2-40C9-A696-FA1E9E162A86}"/>
              </a:ext>
            </a:extLst>
          </p:cNvPr>
          <p:cNvGrpSpPr/>
          <p:nvPr/>
        </p:nvGrpSpPr>
        <p:grpSpPr>
          <a:xfrm>
            <a:off x="330788" y="4134898"/>
            <a:ext cx="540000" cy="540000"/>
            <a:chOff x="330788" y="4134898"/>
            <a:chExt cx="540000" cy="540000"/>
          </a:xfrm>
        </p:grpSpPr>
        <p:sp>
          <p:nvSpPr>
            <p:cNvPr id="77" name="Oval 76">
              <a:extLst>
                <a:ext uri="{FF2B5EF4-FFF2-40B4-BE49-F238E27FC236}">
                  <a16:creationId xmlns:a16="http://schemas.microsoft.com/office/drawing/2014/main" id="{E5AD898F-34E9-41A8-BC54-E19A660F8212}"/>
                </a:ext>
              </a:extLst>
            </p:cNvPr>
            <p:cNvSpPr/>
            <p:nvPr/>
          </p:nvSpPr>
          <p:spPr>
            <a:xfrm>
              <a:off x="330788" y="4134898"/>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8" name="Graphic 77" descr="Influencer with solid fill">
              <a:extLst>
                <a:ext uri="{FF2B5EF4-FFF2-40B4-BE49-F238E27FC236}">
                  <a16:creationId xmlns:a16="http://schemas.microsoft.com/office/drawing/2014/main" id="{10DAEF2A-B30E-4DB2-AFED-1E605A8B5E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788" y="4188898"/>
              <a:ext cx="432000" cy="432000"/>
            </a:xfrm>
            <a:prstGeom prst="rect">
              <a:avLst/>
            </a:prstGeom>
          </p:spPr>
        </p:pic>
      </p:grpSp>
      <p:sp>
        <p:nvSpPr>
          <p:cNvPr id="55" name="Oval 54">
            <a:extLst>
              <a:ext uri="{FF2B5EF4-FFF2-40B4-BE49-F238E27FC236}">
                <a16:creationId xmlns:a16="http://schemas.microsoft.com/office/drawing/2014/main" id="{C9BFCCD1-A422-42AB-8A3C-8EAA755FEA5D}"/>
              </a:ext>
            </a:extLst>
          </p:cNvPr>
          <p:cNvSpPr/>
          <p:nvPr/>
        </p:nvSpPr>
        <p:spPr>
          <a:xfrm>
            <a:off x="3601624" y="276112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Graphic 2" descr="Rocket with solid fill">
            <a:extLst>
              <a:ext uri="{FF2B5EF4-FFF2-40B4-BE49-F238E27FC236}">
                <a16:creationId xmlns:a16="http://schemas.microsoft.com/office/drawing/2014/main" id="{CC80EDDF-0ECD-004C-1EDE-ED10676BF7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46099" y="2824646"/>
            <a:ext cx="432000" cy="432000"/>
          </a:xfrm>
          <a:prstGeom prst="rect">
            <a:avLst/>
          </a:prstGeom>
        </p:spPr>
      </p:pic>
      <p:sp>
        <p:nvSpPr>
          <p:cNvPr id="45" name="TextBox 44">
            <a:extLst>
              <a:ext uri="{FF2B5EF4-FFF2-40B4-BE49-F238E27FC236}">
                <a16:creationId xmlns:a16="http://schemas.microsoft.com/office/drawing/2014/main" id="{62EF1635-5FB8-BADE-F8D6-28877F87CE37}"/>
              </a:ext>
            </a:extLst>
          </p:cNvPr>
          <p:cNvSpPr txBox="1"/>
          <p:nvPr/>
        </p:nvSpPr>
        <p:spPr>
          <a:xfrm flipH="1">
            <a:off x="3645946" y="3487226"/>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AFFB899D-D580-A39E-53C3-20290A1EF2CD}"/>
              </a:ext>
            </a:extLst>
          </p:cNvPr>
          <p:cNvSpPr txBox="1"/>
          <p:nvPr/>
        </p:nvSpPr>
        <p:spPr>
          <a:xfrm flipH="1">
            <a:off x="3645946" y="4213888"/>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F45EFF8C-5A5C-CF5D-D4B4-36FB854448CD}"/>
              </a:ext>
            </a:extLst>
          </p:cNvPr>
          <p:cNvSpPr txBox="1"/>
          <p:nvPr/>
        </p:nvSpPr>
        <p:spPr>
          <a:xfrm flipH="1">
            <a:off x="6532021" y="3459508"/>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5552F538-C0A8-4452-2976-656174930903}"/>
              </a:ext>
            </a:extLst>
          </p:cNvPr>
          <p:cNvSpPr txBox="1"/>
          <p:nvPr/>
        </p:nvSpPr>
        <p:spPr>
          <a:xfrm flipH="1">
            <a:off x="6532021" y="4196849"/>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4FC5838F-604A-38A3-AF92-8FADAEBAE36B}"/>
              </a:ext>
            </a:extLst>
          </p:cNvPr>
          <p:cNvSpPr txBox="1"/>
          <p:nvPr/>
        </p:nvSpPr>
        <p:spPr>
          <a:xfrm flipH="1">
            <a:off x="6532021" y="4934769"/>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4A3FC327-FB52-26D3-92D6-525AB7D73F3A}"/>
              </a:ext>
            </a:extLst>
          </p:cNvPr>
          <p:cNvGrpSpPr/>
          <p:nvPr/>
        </p:nvGrpSpPr>
        <p:grpSpPr>
          <a:xfrm>
            <a:off x="331641" y="4861300"/>
            <a:ext cx="540000" cy="540000"/>
            <a:chOff x="331641" y="4861300"/>
            <a:chExt cx="540000" cy="540000"/>
          </a:xfrm>
        </p:grpSpPr>
        <p:sp>
          <p:nvSpPr>
            <p:cNvPr id="28" name="Oval 27">
              <a:extLst>
                <a:ext uri="{FF2B5EF4-FFF2-40B4-BE49-F238E27FC236}">
                  <a16:creationId xmlns:a16="http://schemas.microsoft.com/office/drawing/2014/main" id="{401D07A5-6E3A-4CF6-BC12-8E8B331CCFF3}"/>
                </a:ext>
              </a:extLst>
            </p:cNvPr>
            <p:cNvSpPr/>
            <p:nvPr/>
          </p:nvSpPr>
          <p:spPr>
            <a:xfrm>
              <a:off x="331641" y="4861300"/>
              <a:ext cx="540000" cy="540000"/>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8" name="Graphic 67" descr="Shopping cart with solid fill">
              <a:extLst>
                <a:ext uri="{FF2B5EF4-FFF2-40B4-BE49-F238E27FC236}">
                  <a16:creationId xmlns:a16="http://schemas.microsoft.com/office/drawing/2014/main" id="{E3C40F34-C7AF-2F0C-57D0-9BBCAAF89F5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5641" y="4915300"/>
              <a:ext cx="432000" cy="432000"/>
            </a:xfrm>
            <a:prstGeom prst="rect">
              <a:avLst/>
            </a:prstGeom>
          </p:spPr>
        </p:pic>
      </p:grpSp>
      <p:sp>
        <p:nvSpPr>
          <p:cNvPr id="63" name="Rectangle 62">
            <a:extLst>
              <a:ext uri="{FF2B5EF4-FFF2-40B4-BE49-F238E27FC236}">
                <a16:creationId xmlns:a16="http://schemas.microsoft.com/office/drawing/2014/main" id="{F94B3E4A-1121-CE93-5E4A-447EEC276D21}"/>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Oval 53">
            <a:extLst>
              <a:ext uri="{FF2B5EF4-FFF2-40B4-BE49-F238E27FC236}">
                <a16:creationId xmlns:a16="http://schemas.microsoft.com/office/drawing/2014/main" id="{A40B39C4-7212-42A1-9044-E0526A23166E}"/>
              </a:ext>
            </a:extLst>
          </p:cNvPr>
          <p:cNvSpPr/>
          <p:nvPr/>
        </p:nvSpPr>
        <p:spPr>
          <a:xfrm>
            <a:off x="6482142"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6" name="Graphic 65" descr="Thumbs up sign with solid fill">
            <a:extLst>
              <a:ext uri="{FF2B5EF4-FFF2-40B4-BE49-F238E27FC236}">
                <a16:creationId xmlns:a16="http://schemas.microsoft.com/office/drawing/2014/main" id="{74822E60-E07C-62DC-937A-491A1EB6BA7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36142" y="2837981"/>
            <a:ext cx="432000" cy="432000"/>
          </a:xfrm>
          <a:prstGeom prst="rect">
            <a:avLst/>
          </a:prstGeom>
        </p:spPr>
      </p:pic>
      <p:sp>
        <p:nvSpPr>
          <p:cNvPr id="47" name="TextBox 46">
            <a:extLst>
              <a:ext uri="{FF2B5EF4-FFF2-40B4-BE49-F238E27FC236}">
                <a16:creationId xmlns:a16="http://schemas.microsoft.com/office/drawing/2014/main" id="{ACF4132F-7FAB-0D03-AD18-26FD7B7DEFF0}"/>
              </a:ext>
            </a:extLst>
          </p:cNvPr>
          <p:cNvSpPr txBox="1"/>
          <p:nvPr/>
        </p:nvSpPr>
        <p:spPr>
          <a:xfrm flipH="1">
            <a:off x="3645945" y="4940547"/>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385C85DC-DAEF-098E-84BA-26A1FFBABE11}"/>
              </a:ext>
            </a:extLst>
          </p:cNvPr>
          <p:cNvPicPr>
            <a:picLocks noChangeAspect="1"/>
          </p:cNvPicPr>
          <p:nvPr/>
        </p:nvPicPr>
        <p:blipFill>
          <a:blip r:embed="rId19"/>
          <a:stretch>
            <a:fillRect/>
          </a:stretch>
        </p:blipFill>
        <p:spPr>
          <a:xfrm>
            <a:off x="9203907" y="4620898"/>
            <a:ext cx="2653856" cy="1658660"/>
          </a:xfrm>
          <a:prstGeom prst="rect">
            <a:avLst/>
          </a:prstGeom>
        </p:spPr>
      </p:pic>
      <p:pic>
        <p:nvPicPr>
          <p:cNvPr id="10" name="Picture 9">
            <a:extLst>
              <a:ext uri="{FF2B5EF4-FFF2-40B4-BE49-F238E27FC236}">
                <a16:creationId xmlns:a16="http://schemas.microsoft.com/office/drawing/2014/main" id="{882C4B19-1D3F-EB12-1B84-FD79B3272318}"/>
              </a:ext>
            </a:extLst>
          </p:cNvPr>
          <p:cNvPicPr>
            <a:picLocks noChangeAspect="1"/>
          </p:cNvPicPr>
          <p:nvPr/>
        </p:nvPicPr>
        <p:blipFill>
          <a:blip r:embed="rId20"/>
          <a:stretch>
            <a:fillRect/>
          </a:stretch>
        </p:blipFill>
        <p:spPr>
          <a:xfrm>
            <a:off x="9202335" y="2679559"/>
            <a:ext cx="2653128" cy="1719227"/>
          </a:xfrm>
          <a:prstGeom prst="rect">
            <a:avLst/>
          </a:prstGeom>
        </p:spPr>
      </p:pic>
      <p:sp>
        <p:nvSpPr>
          <p:cNvPr id="9" name="TextBox 8">
            <a:extLst>
              <a:ext uri="{FF2B5EF4-FFF2-40B4-BE49-F238E27FC236}">
                <a16:creationId xmlns:a16="http://schemas.microsoft.com/office/drawing/2014/main" id="{0B52C6C4-0A6D-976B-367B-3F6D2669F087}"/>
              </a:ext>
            </a:extLst>
          </p:cNvPr>
          <p:cNvSpPr txBox="1"/>
          <p:nvPr/>
        </p:nvSpPr>
        <p:spPr>
          <a:xfrm>
            <a:off x="874201" y="4143240"/>
            <a:ext cx="2699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Differentiate value proposition</a:t>
            </a:r>
          </a:p>
        </p:txBody>
      </p:sp>
    </p:spTree>
    <p:extLst>
      <p:ext uri="{BB962C8B-B14F-4D97-AF65-F5344CB8AC3E}">
        <p14:creationId xmlns:p14="http://schemas.microsoft.com/office/powerpoint/2010/main" val="3139973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131166-28BE-F4F5-1A0F-1215DA74EB6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9" imgH="286" progId="TCLayout.ActiveDocument.1">
                  <p:embed/>
                </p:oleObj>
              </mc:Choice>
              <mc:Fallback>
                <p:oleObj name="think-cell Slide" r:id="rId5" imgW="289" imgH="286" progId="TCLayout.ActiveDocument.1">
                  <p:embed/>
                  <p:pic>
                    <p:nvPicPr>
                      <p:cNvPr id="4" name="Object 3" hidden="1">
                        <a:extLst>
                          <a:ext uri="{FF2B5EF4-FFF2-40B4-BE49-F238E27FC236}">
                            <a16:creationId xmlns:a16="http://schemas.microsoft.com/office/drawing/2014/main" id="{BC131166-28BE-F4F5-1A0F-1215DA74EB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CarStore TV Ad">
            <a:hlinkClick r:id="" action="ppaction://media"/>
            <a:extLst>
              <a:ext uri="{FF2B5EF4-FFF2-40B4-BE49-F238E27FC236}">
                <a16:creationId xmlns:a16="http://schemas.microsoft.com/office/drawing/2014/main" id="{52627DDE-AA72-99D3-52C8-C1FD562E743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980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3. Grow &amp; diversify Pinewood</a:t>
            </a:r>
          </a:p>
        </p:txBody>
      </p:sp>
      <p:cxnSp>
        <p:nvCxnSpPr>
          <p:cNvPr id="102" name="Straight Connector 101">
            <a:extLst>
              <a:ext uri="{FF2B5EF4-FFF2-40B4-BE49-F238E27FC236}">
                <a16:creationId xmlns:a16="http://schemas.microsoft.com/office/drawing/2014/main" id="{9672D8ED-31E5-49B4-BE17-67589987E90F}"/>
              </a:ext>
            </a:extLst>
          </p:cNvPr>
          <p:cNvCxnSpPr>
            <a:cxnSpLocks/>
          </p:cNvCxnSpPr>
          <p:nvPr/>
        </p:nvCxnSpPr>
        <p:spPr>
          <a:xfrm>
            <a:off x="600788" y="3949895"/>
            <a:ext cx="0" cy="901677"/>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4DCA6F5B-F61F-4C45-96F9-5572019D75A9}"/>
              </a:ext>
            </a:extLst>
          </p:cNvPr>
          <p:cNvSpPr txBox="1"/>
          <p:nvPr/>
        </p:nvSpPr>
        <p:spPr>
          <a:xfrm>
            <a:off x="395960" y="2575350"/>
            <a:ext cx="2700000" cy="61948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Grow &amp; diversify Pinewood</a:t>
            </a:r>
          </a:p>
        </p:txBody>
      </p:sp>
      <p:sp>
        <p:nvSpPr>
          <p:cNvPr id="117" name="TextBox 116">
            <a:extLst>
              <a:ext uri="{FF2B5EF4-FFF2-40B4-BE49-F238E27FC236}">
                <a16:creationId xmlns:a16="http://schemas.microsoft.com/office/drawing/2014/main" id="{D59E5F3C-EA17-4E79-A2EC-5864551CF598}"/>
              </a:ext>
            </a:extLst>
          </p:cNvPr>
          <p:cNvSpPr txBox="1"/>
          <p:nvPr/>
        </p:nvSpPr>
        <p:spPr>
          <a:xfrm>
            <a:off x="866693" y="355249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product extension</a:t>
            </a:r>
          </a:p>
        </p:txBody>
      </p:sp>
      <p:sp>
        <p:nvSpPr>
          <p:cNvPr id="121" name="TextBox 120">
            <a:extLst>
              <a:ext uri="{FF2B5EF4-FFF2-40B4-BE49-F238E27FC236}">
                <a16:creationId xmlns:a16="http://schemas.microsoft.com/office/drawing/2014/main" id="{2812872F-FBFA-4813-A750-BDA639D96156}"/>
              </a:ext>
            </a:extLst>
          </p:cNvPr>
          <p:cNvSpPr txBox="1"/>
          <p:nvPr/>
        </p:nvSpPr>
        <p:spPr>
          <a:xfrm>
            <a:off x="874201" y="4146025"/>
            <a:ext cx="2699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 material existing order pipeline</a:t>
            </a:r>
          </a:p>
        </p:txBody>
      </p:sp>
      <p:sp>
        <p:nvSpPr>
          <p:cNvPr id="122" name="TextBox 121">
            <a:extLst>
              <a:ext uri="{FF2B5EF4-FFF2-40B4-BE49-F238E27FC236}">
                <a16:creationId xmlns:a16="http://schemas.microsoft.com/office/drawing/2014/main" id="{79C53635-8F09-449A-8469-0C2CFE7CC439}"/>
              </a:ext>
            </a:extLst>
          </p:cNvPr>
          <p:cNvSpPr txBox="1"/>
          <p:nvPr/>
        </p:nvSpPr>
        <p:spPr>
          <a:xfrm>
            <a:off x="874201" y="4990594"/>
            <a:ext cx="26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Geographic expansion</a:t>
            </a:r>
          </a:p>
        </p:txBody>
      </p:sp>
      <p:grpSp>
        <p:nvGrpSpPr>
          <p:cNvPr id="3" name="Group 2">
            <a:extLst>
              <a:ext uri="{FF2B5EF4-FFF2-40B4-BE49-F238E27FC236}">
                <a16:creationId xmlns:a16="http://schemas.microsoft.com/office/drawing/2014/main" id="{5E2927E7-63A3-45F9-A34A-8864B5431BA2}"/>
              </a:ext>
            </a:extLst>
          </p:cNvPr>
          <p:cNvGrpSpPr/>
          <p:nvPr/>
        </p:nvGrpSpPr>
        <p:grpSpPr>
          <a:xfrm>
            <a:off x="330788" y="4861300"/>
            <a:ext cx="540000" cy="540000"/>
            <a:chOff x="330788" y="4861300"/>
            <a:chExt cx="540000" cy="540000"/>
          </a:xfrm>
        </p:grpSpPr>
        <p:sp>
          <p:nvSpPr>
            <p:cNvPr id="106" name="Oval 105">
              <a:extLst>
                <a:ext uri="{FF2B5EF4-FFF2-40B4-BE49-F238E27FC236}">
                  <a16:creationId xmlns:a16="http://schemas.microsoft.com/office/drawing/2014/main" id="{D623A113-99A3-4505-9397-06BFB064EC47}"/>
                </a:ext>
              </a:extLst>
            </p:cNvPr>
            <p:cNvSpPr/>
            <p:nvPr/>
          </p:nvSpPr>
          <p:spPr>
            <a:xfrm>
              <a:off x="330788" y="4861300"/>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8" name="Graphic 57" descr="Earth globe: Americas with solid fill">
              <a:extLst>
                <a:ext uri="{FF2B5EF4-FFF2-40B4-BE49-F238E27FC236}">
                  <a16:creationId xmlns:a16="http://schemas.microsoft.com/office/drawing/2014/main" id="{65874634-1F8B-4ED3-8318-686B20ABAB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788" y="4915300"/>
              <a:ext cx="432000" cy="432000"/>
            </a:xfrm>
            <a:prstGeom prst="rect">
              <a:avLst/>
            </a:prstGeom>
          </p:spPr>
        </p:pic>
      </p:grpSp>
      <p:cxnSp>
        <p:nvCxnSpPr>
          <p:cNvPr id="76" name="Straight Connector 75">
            <a:extLst>
              <a:ext uri="{FF2B5EF4-FFF2-40B4-BE49-F238E27FC236}">
                <a16:creationId xmlns:a16="http://schemas.microsoft.com/office/drawing/2014/main" id="{6BC811B6-F16C-4980-A7EB-EA3DBB0D8940}"/>
              </a:ext>
            </a:extLst>
          </p:cNvPr>
          <p:cNvCxnSpPr>
            <a:cxnSpLocks/>
          </p:cNvCxnSpPr>
          <p:nvPr/>
        </p:nvCxnSpPr>
        <p:spPr>
          <a:xfrm>
            <a:off x="3442871" y="2500351"/>
            <a:ext cx="8414164" cy="0"/>
          </a:xfrm>
          <a:prstGeom prst="line">
            <a:avLst/>
          </a:prstGeom>
          <a:ln w="38100">
            <a:solidFill>
              <a:srgbClr val="68478D"/>
            </a:solidFill>
          </a:ln>
        </p:spPr>
        <p:style>
          <a:lnRef idx="1">
            <a:schemeClr val="accent1"/>
          </a:lnRef>
          <a:fillRef idx="0">
            <a:schemeClr val="accent1"/>
          </a:fillRef>
          <a:effectRef idx="0">
            <a:schemeClr val="accent1"/>
          </a:effectRef>
          <a:fontRef idx="minor">
            <a:schemeClr val="tx1"/>
          </a:fontRef>
        </p:style>
      </p:cxnSp>
      <p:sp>
        <p:nvSpPr>
          <p:cNvPr id="77" name="Text Placeholder 6">
            <a:extLst>
              <a:ext uri="{FF2B5EF4-FFF2-40B4-BE49-F238E27FC236}">
                <a16:creationId xmlns:a16="http://schemas.microsoft.com/office/drawing/2014/main" id="{CAE95732-8CFD-4BAE-A8E5-1C814F279CAE}"/>
              </a:ext>
            </a:extLst>
          </p:cNvPr>
          <p:cNvSpPr txBox="1">
            <a:spLocks/>
          </p:cNvSpPr>
          <p:nvPr/>
        </p:nvSpPr>
        <p:spPr bwMode="gray">
          <a:xfrm>
            <a:off x="3442870" y="1599561"/>
            <a:ext cx="8414165" cy="720000"/>
          </a:xfrm>
          <a:prstGeom prst="rect">
            <a:avLst/>
          </a:prstGeom>
          <a:solidFill>
            <a:schemeClr val="bg1">
              <a:lumMod val="95000"/>
            </a:schemeClr>
          </a:solidFill>
        </p:spPr>
        <p:txBody>
          <a:bodyPr lIns="108000" tIns="72000" rIns="108000" bIns="72000"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ctr"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Group omnichannel enabler &amp; strong standalone pipeline</a:t>
            </a:r>
          </a:p>
        </p:txBody>
      </p:sp>
      <p:sp>
        <p:nvSpPr>
          <p:cNvPr id="112" name="Oval 111">
            <a:extLst>
              <a:ext uri="{FF2B5EF4-FFF2-40B4-BE49-F238E27FC236}">
                <a16:creationId xmlns:a16="http://schemas.microsoft.com/office/drawing/2014/main" id="{B0BA44AC-0946-451B-8784-A77EF4A73059}"/>
              </a:ext>
            </a:extLst>
          </p:cNvPr>
          <p:cNvSpPr/>
          <p:nvPr/>
        </p:nvSpPr>
        <p:spPr>
          <a:xfrm>
            <a:off x="330788" y="3419623"/>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4" name="Graphic 43" descr="Programmer female with solid fill">
            <a:extLst>
              <a:ext uri="{FF2B5EF4-FFF2-40B4-BE49-F238E27FC236}">
                <a16:creationId xmlns:a16="http://schemas.microsoft.com/office/drawing/2014/main" id="{F4F20EC8-6580-4832-9B58-D4384BD5E3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88" y="3473623"/>
            <a:ext cx="432000" cy="432000"/>
          </a:xfrm>
          <a:prstGeom prst="rect">
            <a:avLst/>
          </a:prstGeom>
        </p:spPr>
      </p:pic>
      <p:pic>
        <p:nvPicPr>
          <p:cNvPr id="38" name="Graphic 37" descr="Lightbulb and gear with solid fill">
            <a:extLst>
              <a:ext uri="{FF2B5EF4-FFF2-40B4-BE49-F238E27FC236}">
                <a16:creationId xmlns:a16="http://schemas.microsoft.com/office/drawing/2014/main" id="{981A1C3C-5076-410E-9E9A-65820A2229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5958" y="1590407"/>
            <a:ext cx="1080000" cy="1080000"/>
          </a:xfrm>
          <a:prstGeom prst="rect">
            <a:avLst/>
          </a:prstGeom>
        </p:spPr>
      </p:pic>
      <p:sp>
        <p:nvSpPr>
          <p:cNvPr id="33" name="Text Placeholder 6">
            <a:extLst>
              <a:ext uri="{FF2B5EF4-FFF2-40B4-BE49-F238E27FC236}">
                <a16:creationId xmlns:a16="http://schemas.microsoft.com/office/drawing/2014/main" id="{595CC341-20BC-4E61-BC25-A00F1EAFDC8B}"/>
              </a:ext>
            </a:extLst>
          </p:cNvPr>
          <p:cNvSpPr txBox="1">
            <a:spLocks/>
          </p:cNvSpPr>
          <p:nvPr/>
        </p:nvSpPr>
        <p:spPr bwMode="gray">
          <a:xfrm>
            <a:off x="3442872" y="2679561"/>
            <a:ext cx="4085682" cy="3553348"/>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FFEA27F6-A13C-476B-ABA6-41AA968EEC3F}"/>
              </a:ext>
            </a:extLst>
          </p:cNvPr>
          <p:cNvSpPr txBox="1"/>
          <p:nvPr/>
        </p:nvSpPr>
        <p:spPr>
          <a:xfrm>
            <a:off x="4141623" y="2780920"/>
            <a:ext cx="3204057"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Group omnichannel enabler</a:t>
            </a:r>
          </a:p>
        </p:txBody>
      </p:sp>
      <p:pic>
        <p:nvPicPr>
          <p:cNvPr id="47" name="Picture 46" descr="A picture containing text, person&#10;&#10;Description automatically generated">
            <a:extLst>
              <a:ext uri="{FF2B5EF4-FFF2-40B4-BE49-F238E27FC236}">
                <a16:creationId xmlns:a16="http://schemas.microsoft.com/office/drawing/2014/main" id="{68E05AAA-7540-4907-BC0F-CE25624335A0}"/>
              </a:ext>
            </a:extLst>
          </p:cNvPr>
          <p:cNvPicPr>
            <a:picLocks noChangeAspect="1"/>
          </p:cNvPicPr>
          <p:nvPr/>
        </p:nvPicPr>
        <p:blipFill rotWithShape="1">
          <a:blip r:embed="rId13"/>
          <a:srcRect l="23665" b="1381"/>
          <a:stretch/>
        </p:blipFill>
        <p:spPr>
          <a:xfrm>
            <a:off x="7771355" y="4753940"/>
            <a:ext cx="1722529" cy="1478972"/>
          </a:xfrm>
          <a:prstGeom prst="rect">
            <a:avLst/>
          </a:prstGeom>
        </p:spPr>
      </p:pic>
      <p:pic>
        <p:nvPicPr>
          <p:cNvPr id="48" name="Picture 47" descr="A group of people looking at a computer&#10;&#10;Description automatically generated with low confidence">
            <a:extLst>
              <a:ext uri="{FF2B5EF4-FFF2-40B4-BE49-F238E27FC236}">
                <a16:creationId xmlns:a16="http://schemas.microsoft.com/office/drawing/2014/main" id="{01DF6372-F05D-4BEC-B791-F245F3983CB0}"/>
              </a:ext>
            </a:extLst>
          </p:cNvPr>
          <p:cNvPicPr>
            <a:picLocks noChangeAspect="1"/>
          </p:cNvPicPr>
          <p:nvPr/>
        </p:nvPicPr>
        <p:blipFill>
          <a:blip r:embed="rId14"/>
          <a:stretch>
            <a:fillRect/>
          </a:stretch>
        </p:blipFill>
        <p:spPr>
          <a:xfrm>
            <a:off x="9633216" y="4751380"/>
            <a:ext cx="2223820" cy="1481531"/>
          </a:xfrm>
          <a:prstGeom prst="rect">
            <a:avLst/>
          </a:prstGeom>
        </p:spPr>
      </p:pic>
      <p:sp>
        <p:nvSpPr>
          <p:cNvPr id="80" name="Text Placeholder 6">
            <a:extLst>
              <a:ext uri="{FF2B5EF4-FFF2-40B4-BE49-F238E27FC236}">
                <a16:creationId xmlns:a16="http://schemas.microsoft.com/office/drawing/2014/main" id="{344BD574-E457-4465-B7BA-2C78305F220C}"/>
              </a:ext>
            </a:extLst>
          </p:cNvPr>
          <p:cNvSpPr txBox="1">
            <a:spLocks/>
          </p:cNvSpPr>
          <p:nvPr/>
        </p:nvSpPr>
        <p:spPr bwMode="gray">
          <a:xfrm>
            <a:off x="7771356" y="2679561"/>
            <a:ext cx="4085682" cy="1864729"/>
          </a:xfrm>
          <a:prstGeom prst="rect">
            <a:avLst/>
          </a:prstGeom>
          <a:solidFill>
            <a:schemeClr val="bg1">
              <a:lumMod val="95000"/>
            </a:schemeClr>
          </a:solidFill>
        </p:spPr>
        <p:txBody>
          <a:bodyPr lIns="108000" tIns="72000" rIns="108000" bIns="72000" anchor="t"/>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marR="0" lvl="1" indent="0" algn="l" defTabSz="1221456" rtl="0" eaLnBrk="1" fontAlgn="auto" latinLnBrk="0" hangingPunct="1">
              <a:lnSpc>
                <a:spcPct val="100000"/>
              </a:lnSpc>
              <a:spcBef>
                <a:spcPts val="200"/>
              </a:spcBef>
              <a:spcAft>
                <a:spcPts val="300"/>
              </a:spcAft>
              <a:buClr>
                <a:srgbClr val="B3E900"/>
              </a:buClr>
              <a:buSzPct val="110000"/>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137CFFAE-C822-427C-92C1-E131473CA8C8}"/>
              </a:ext>
            </a:extLst>
          </p:cNvPr>
          <p:cNvSpPr txBox="1"/>
          <p:nvPr/>
        </p:nvSpPr>
        <p:spPr>
          <a:xfrm>
            <a:off x="8470107" y="2780920"/>
            <a:ext cx="2739467" cy="54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Growth &amp; pipeline</a:t>
            </a:r>
          </a:p>
        </p:txBody>
      </p:sp>
      <p:sp>
        <p:nvSpPr>
          <p:cNvPr id="86" name="TextBox 85">
            <a:extLst>
              <a:ext uri="{FF2B5EF4-FFF2-40B4-BE49-F238E27FC236}">
                <a16:creationId xmlns:a16="http://schemas.microsoft.com/office/drawing/2014/main" id="{78B76926-67CF-46D4-A2EF-676D7E01B87A}"/>
              </a:ext>
            </a:extLst>
          </p:cNvPr>
          <p:cNvSpPr txBox="1"/>
          <p:nvPr/>
        </p:nvSpPr>
        <p:spPr>
          <a:xfrm>
            <a:off x="7930108" y="3561500"/>
            <a:ext cx="3753892" cy="584525"/>
          </a:xfrm>
          <a:prstGeom prst="rect">
            <a:avLst/>
          </a:prstGeom>
          <a:noFill/>
        </p:spPr>
        <p:txBody>
          <a:bodyPr wrap="square" lIns="0" tIns="36000" rIns="36000" rtlCol="0">
            <a:noAutofit/>
          </a:bodyPr>
          <a:lstStyle/>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international user growth in H1</a:t>
            </a: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c.1,000 new users projected</a:t>
            </a:r>
          </a:p>
          <a:p>
            <a:pPr marL="268288" marR="0" lvl="0" indent="-268288" algn="l" defTabSz="914400" rtl="0" eaLnBrk="1" fontAlgn="auto" latinLnBrk="0" hangingPunct="1">
              <a:lnSpc>
                <a:spcPct val="100000"/>
              </a:lnSpc>
              <a:spcBef>
                <a:spcPts val="0"/>
              </a:spcBef>
              <a:spcAft>
                <a:spcPts val="0"/>
              </a:spcAft>
              <a:buClr>
                <a:srgbClr val="5E8AB4"/>
              </a:buClr>
              <a:buSzTx/>
              <a:buFont typeface="Wingdings" panose="05000000000000000000" pitchFamily="2" charset="2"/>
              <a:buChar char="q"/>
              <a:tabLst/>
              <a:defRPr/>
            </a:pPr>
            <a:endParaRPr kumimoji="0" lang="en-GB" sz="16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E8AB4"/>
              </a:buClr>
              <a:buSzTx/>
              <a:buFontTx/>
              <a:buNone/>
              <a:tabLst/>
              <a:defRPr/>
            </a:pPr>
            <a:endParaRPr kumimoji="0" lang="en-GB" sz="16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68478D"/>
              </a:buClr>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8288" marR="0" lvl="0" indent="-268288" algn="l" defTabSz="914400" rtl="0" eaLnBrk="1" fontAlgn="auto" latinLnBrk="0" hangingPunct="1">
              <a:lnSpc>
                <a:spcPct val="100000"/>
              </a:lnSpc>
              <a:spcBef>
                <a:spcPts val="0"/>
              </a:spcBef>
              <a:spcAft>
                <a:spcPts val="0"/>
              </a:spcAft>
              <a:buClr>
                <a:srgbClr val="68478D"/>
              </a:buClr>
              <a:buSzTx/>
              <a:buFont typeface="Wingdings" panose="05000000000000000000" pitchFamily="2" charset="2"/>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97D93782-51F1-4A4F-B93A-B1842F529FE8}"/>
              </a:ext>
            </a:extLst>
          </p:cNvPr>
          <p:cNvGrpSpPr/>
          <p:nvPr/>
        </p:nvGrpSpPr>
        <p:grpSpPr>
          <a:xfrm>
            <a:off x="330788" y="4134898"/>
            <a:ext cx="540000" cy="540000"/>
            <a:chOff x="330788" y="4134898"/>
            <a:chExt cx="540000" cy="540000"/>
          </a:xfrm>
        </p:grpSpPr>
        <p:sp>
          <p:nvSpPr>
            <p:cNvPr id="109" name="Oval 108">
              <a:extLst>
                <a:ext uri="{FF2B5EF4-FFF2-40B4-BE49-F238E27FC236}">
                  <a16:creationId xmlns:a16="http://schemas.microsoft.com/office/drawing/2014/main" id="{8900A681-01D6-499A-9C3D-7B1801F48ED4}"/>
                </a:ext>
              </a:extLst>
            </p:cNvPr>
            <p:cNvSpPr/>
            <p:nvPr/>
          </p:nvSpPr>
          <p:spPr>
            <a:xfrm>
              <a:off x="330788" y="4134898"/>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9" name="Graphic 38" descr="Internet with solid fill">
              <a:extLst>
                <a:ext uri="{FF2B5EF4-FFF2-40B4-BE49-F238E27FC236}">
                  <a16:creationId xmlns:a16="http://schemas.microsoft.com/office/drawing/2014/main" id="{F6AEED5B-4174-4254-A3ED-35589D63F5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4788" y="4188898"/>
              <a:ext cx="432000" cy="432000"/>
            </a:xfrm>
            <a:prstGeom prst="rect">
              <a:avLst/>
            </a:prstGeom>
          </p:spPr>
        </p:pic>
      </p:grpSp>
      <p:sp>
        <p:nvSpPr>
          <p:cNvPr id="41" name="Slide Number Placeholder 37">
            <a:extLst>
              <a:ext uri="{FF2B5EF4-FFF2-40B4-BE49-F238E27FC236}">
                <a16:creationId xmlns:a16="http://schemas.microsoft.com/office/drawing/2014/main" id="{974F172D-076F-4CC1-87EF-A9A4E051BAE1}"/>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0DB4F38E-5725-4993-A4DE-A798D57B8B96}"/>
              </a:ext>
            </a:extLst>
          </p:cNvPr>
          <p:cNvSpPr/>
          <p:nvPr/>
        </p:nvSpPr>
        <p:spPr>
          <a:xfrm>
            <a:off x="7930108"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B5ADCF66-B516-41D3-89E7-56C487562396}"/>
              </a:ext>
            </a:extLst>
          </p:cNvPr>
          <p:cNvSpPr/>
          <p:nvPr/>
        </p:nvSpPr>
        <p:spPr>
          <a:xfrm>
            <a:off x="3601624" y="2783981"/>
            <a:ext cx="540000" cy="540000"/>
          </a:xfrm>
          <a:prstGeom prst="ellipse">
            <a:avLst/>
          </a:prstGeom>
          <a:solidFill>
            <a:sysClr val="window" lastClr="FFFFFF"/>
          </a:solidFill>
          <a:ln w="38100" cap="flat" cmpd="sng" algn="ctr">
            <a:solidFill>
              <a:srgbClr val="6847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Graphic 7" descr="Programmer female with solid fill">
            <a:extLst>
              <a:ext uri="{FF2B5EF4-FFF2-40B4-BE49-F238E27FC236}">
                <a16:creationId xmlns:a16="http://schemas.microsoft.com/office/drawing/2014/main" id="{38C25140-62AB-8385-84BA-B9C4A1C864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50544" y="2815449"/>
            <a:ext cx="432000" cy="432000"/>
          </a:xfrm>
          <a:prstGeom prst="rect">
            <a:avLst/>
          </a:prstGeom>
        </p:spPr>
      </p:pic>
      <p:pic>
        <p:nvPicPr>
          <p:cNvPr id="9" name="Graphic 8" descr="Rocket with solid fill">
            <a:extLst>
              <a:ext uri="{FF2B5EF4-FFF2-40B4-BE49-F238E27FC236}">
                <a16:creationId xmlns:a16="http://schemas.microsoft.com/office/drawing/2014/main" id="{D1F7D86D-B4D8-4FC2-6E05-3268C40CDB1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933619" y="2824646"/>
            <a:ext cx="432000" cy="432000"/>
          </a:xfrm>
          <a:prstGeom prst="rect">
            <a:avLst/>
          </a:prstGeom>
        </p:spPr>
      </p:pic>
      <p:sp>
        <p:nvSpPr>
          <p:cNvPr id="5" name="Rectangle 4">
            <a:extLst>
              <a:ext uri="{FF2B5EF4-FFF2-40B4-BE49-F238E27FC236}">
                <a16:creationId xmlns:a16="http://schemas.microsoft.com/office/drawing/2014/main" id="{42AFC2C5-9809-8452-0919-8CAA896D630D}"/>
              </a:ext>
            </a:extLst>
          </p:cNvPr>
          <p:cNvSpPr/>
          <p:nvPr/>
        </p:nvSpPr>
        <p:spPr>
          <a:xfrm>
            <a:off x="9817309" y="178165"/>
            <a:ext cx="2160000" cy="718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 plans</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4B01F15-F78D-6D82-CCF2-DA474E2E8311}"/>
              </a:ext>
            </a:extLst>
          </p:cNvPr>
          <p:cNvSpPr txBox="1"/>
          <p:nvPr/>
        </p:nvSpPr>
        <p:spPr>
          <a:xfrm flipH="1">
            <a:off x="7983974" y="3412296"/>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CCDC1B8-0FBE-BB66-8C09-CCC1BFB2170B}"/>
              </a:ext>
            </a:extLst>
          </p:cNvPr>
          <p:cNvSpPr txBox="1"/>
          <p:nvPr/>
        </p:nvSpPr>
        <p:spPr>
          <a:xfrm>
            <a:off x="3600051" y="3222834"/>
            <a:ext cx="3928503" cy="3510115"/>
          </a:xfrm>
          <a:prstGeom prst="rect">
            <a:avLst/>
          </a:prstGeom>
          <a:noFill/>
        </p:spPr>
        <p:txBody>
          <a:bodyPr wrap="square" lIns="0" tIns="36000" rIns="36000" rtlCol="0" anchor="ctr">
            <a:noAutofit/>
          </a:bodyPr>
          <a:lstStyle/>
          <a:p>
            <a:pPr marL="268288" marR="0" lvl="0" indent="-268288" algn="l" defTabSz="914400" rtl="0" eaLnBrk="1" fontAlgn="auto" latinLnBrk="0" hangingPunct="1">
              <a:lnSpc>
                <a:spcPct val="100000"/>
              </a:lnSpc>
              <a:spcBef>
                <a:spcPts val="0"/>
              </a:spcBef>
              <a:spcAft>
                <a:spcPts val="60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Vyne open banking payments</a:t>
            </a:r>
          </a:p>
          <a:p>
            <a:pPr marL="268288" marR="0" lvl="0" indent="-268288" algn="l" defTabSz="914400" rtl="0" eaLnBrk="1" fontAlgn="auto" latinLnBrk="0" hangingPunct="1">
              <a:lnSpc>
                <a:spcPct val="100000"/>
              </a:lnSpc>
              <a:spcBef>
                <a:spcPts val="0"/>
              </a:spcBef>
              <a:spcAft>
                <a:spcPts val="60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Sales+</a:t>
            </a:r>
          </a:p>
          <a:p>
            <a:pPr marL="268288" marR="0" lvl="0" indent="-268288" algn="l" defTabSz="914400" rtl="0" eaLnBrk="1" fontAlgn="auto" latinLnBrk="0" hangingPunct="1">
              <a:lnSpc>
                <a:spcPct val="100000"/>
              </a:lnSpc>
              <a:spcBef>
                <a:spcPts val="0"/>
              </a:spcBef>
              <a:spcAft>
                <a:spcPts val="60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Acquisition, management &amp; pricing platform</a:t>
            </a:r>
          </a:p>
          <a:p>
            <a:pPr marL="268288" marR="0" lvl="0" indent="-268288" algn="l" defTabSz="914400" rtl="0" eaLnBrk="1" fontAlgn="auto" latinLnBrk="0" hangingPunct="1">
              <a:lnSpc>
                <a:spcPct val="100000"/>
              </a:lnSpc>
              <a:spcBef>
                <a:spcPts val="0"/>
              </a:spcBef>
              <a:spcAft>
                <a:spcPts val="600"/>
              </a:spcAft>
              <a:buClr>
                <a:srgbClr val="68478D"/>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Finance &amp; insurance</a:t>
            </a:r>
          </a:p>
          <a:p>
            <a:pPr marL="268288" marR="0" lvl="0" indent="-268288" algn="l" defTabSz="914400" rtl="0" eaLnBrk="1" fontAlgn="auto" latinLnBrk="0" hangingPunct="1">
              <a:lnSpc>
                <a:spcPct val="100000"/>
              </a:lnSpc>
              <a:spcBef>
                <a:spcPts val="0"/>
              </a:spcBef>
              <a:spcAft>
                <a:spcPts val="60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Insurance menu pricing</a:t>
            </a:r>
          </a:p>
          <a:p>
            <a:pPr marL="268288" marR="0" lvl="0" indent="-268288" algn="l" defTabSz="914400" rtl="0" eaLnBrk="1" fontAlgn="auto" latinLnBrk="0" hangingPunct="1">
              <a:lnSpc>
                <a:spcPct val="100000"/>
              </a:lnSpc>
              <a:spcBef>
                <a:spcPts val="0"/>
              </a:spcBef>
              <a:spcAft>
                <a:spcPts val="60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Aftersales</a:t>
            </a:r>
          </a:p>
          <a:p>
            <a:pPr marL="268288" marR="0" lvl="0" indent="-268288" algn="l" defTabSz="914400" rtl="0" eaLnBrk="1" fontAlgn="auto" latinLnBrk="0" hangingPunct="1">
              <a:lnSpc>
                <a:spcPct val="100000"/>
              </a:lnSpc>
              <a:spcBef>
                <a:spcPts val="0"/>
              </a:spcBef>
              <a:spcAft>
                <a:spcPts val="600"/>
              </a:spcAft>
              <a:buClr>
                <a:srgbClr val="5E8AB4"/>
              </a:buClr>
              <a:buSzTx/>
              <a:buFont typeface="Wingdings" panose="05000000000000000000" pitchFamily="2" charset="2"/>
              <a:buChar char="q"/>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H2 / Q1: Rate for risk</a:t>
            </a:r>
          </a:p>
          <a:p>
            <a:pPr marL="0" marR="0" lvl="0" indent="0" algn="l" defTabSz="914400" rtl="0" eaLnBrk="1" fontAlgn="auto" latinLnBrk="0" hangingPunct="1">
              <a:lnSpc>
                <a:spcPct val="100000"/>
              </a:lnSpc>
              <a:spcBef>
                <a:spcPts val="0"/>
              </a:spcBef>
              <a:spcAft>
                <a:spcPts val="0"/>
              </a:spcAft>
              <a:buClr>
                <a:srgbClr val="5E8AB4"/>
              </a:buClr>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417F40E-6007-9D94-972E-C96717849403}"/>
              </a:ext>
            </a:extLst>
          </p:cNvPr>
          <p:cNvSpPr txBox="1"/>
          <p:nvPr/>
        </p:nvSpPr>
        <p:spPr>
          <a:xfrm flipH="1">
            <a:off x="3658818" y="3418337"/>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F6DA5D5-F22A-EE15-AAAC-372D949C9002}"/>
              </a:ext>
            </a:extLst>
          </p:cNvPr>
          <p:cNvSpPr txBox="1"/>
          <p:nvPr/>
        </p:nvSpPr>
        <p:spPr>
          <a:xfrm flipH="1">
            <a:off x="3658818" y="3742553"/>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181C9CB3-0D01-4CFD-021E-AD1DDFE5E591}"/>
              </a:ext>
            </a:extLst>
          </p:cNvPr>
          <p:cNvSpPr txBox="1"/>
          <p:nvPr/>
        </p:nvSpPr>
        <p:spPr>
          <a:xfrm flipH="1">
            <a:off x="3658818" y="4062508"/>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6B626BF9-C6B2-517A-9B3B-1F1B89FF405F}"/>
              </a:ext>
            </a:extLst>
          </p:cNvPr>
          <p:cNvSpPr txBox="1"/>
          <p:nvPr/>
        </p:nvSpPr>
        <p:spPr>
          <a:xfrm flipH="1">
            <a:off x="3658818" y="4621262"/>
            <a:ext cx="15878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652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DB619E-EF7A-4038-8175-DFB80189F0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E8DB619E-EF7A-4038-8175-DFB80189F0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F93E132-8551-4A15-940D-9B190C8AE1D2}"/>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sym typeface="Gotham Bold" panose="02000803030000020004" pitchFamily="2" charset="0"/>
            </a:endParaRPr>
          </a:p>
        </p:txBody>
      </p:sp>
      <p:sp>
        <p:nvSpPr>
          <p:cNvPr id="5" name="Rectangle 4">
            <a:extLst>
              <a:ext uri="{FF2B5EF4-FFF2-40B4-BE49-F238E27FC236}">
                <a16:creationId xmlns:a16="http://schemas.microsoft.com/office/drawing/2014/main" id="{F715FF44-FBFE-4FFF-A8DD-24AD3EE1967F}"/>
              </a:ext>
            </a:extLst>
          </p:cNvPr>
          <p:cNvSpPr/>
          <p:nvPr/>
        </p:nvSpPr>
        <p:spPr>
          <a:xfrm>
            <a:off x="0" y="0"/>
            <a:ext cx="12192000" cy="68580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range BETA"/>
              <a:ea typeface="+mn-ea"/>
              <a:cs typeface="+mn-cs"/>
            </a:endParaRPr>
          </a:p>
        </p:txBody>
      </p:sp>
      <p:sp>
        <p:nvSpPr>
          <p:cNvPr id="3" name="Slide Number Placeholder 37">
            <a:extLst>
              <a:ext uri="{FF2B5EF4-FFF2-40B4-BE49-F238E27FC236}">
                <a16:creationId xmlns:a16="http://schemas.microsoft.com/office/drawing/2014/main" id="{17220B67-D196-4DCA-B0A3-9AB28A8ACBC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itle 5">
            <a:extLst>
              <a:ext uri="{FF2B5EF4-FFF2-40B4-BE49-F238E27FC236}">
                <a16:creationId xmlns:a16="http://schemas.microsoft.com/office/drawing/2014/main" id="{EB91D078-1FF1-43BD-B112-A29E2F13C3D1}"/>
              </a:ext>
            </a:extLst>
          </p:cNvPr>
          <p:cNvSpPr>
            <a:spLocks noGrp="1"/>
          </p:cNvSpPr>
          <p:nvPr>
            <p:ph type="ctrTitle"/>
          </p:nvPr>
        </p:nvSpPr>
        <p:spPr>
          <a:xfrm>
            <a:off x="1772807" y="3042822"/>
            <a:ext cx="9063567" cy="660930"/>
          </a:xfrm>
        </p:spPr>
        <p:txBody>
          <a:bodyPr vert="horz"/>
          <a:lstStyle/>
          <a:p>
            <a:r>
              <a:rPr lang="en-GB" dirty="0">
                <a:latin typeface="Arial" panose="020B0604020202020204" pitchFamily="34" charset="0"/>
                <a:cs typeface="Arial" panose="020B0604020202020204" pitchFamily="34" charset="0"/>
              </a:rPr>
              <a:t>Summary &amp; outlook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94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extLst>
              <p:ext uri="{D42A27DB-BD31-4B8C-83A1-F6EECF244321}">
                <p14:modId xmlns:p14="http://schemas.microsoft.com/office/powerpoint/2010/main" val="3140293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81" name="Title 36">
            <a:extLst>
              <a:ext uri="{FF2B5EF4-FFF2-40B4-BE49-F238E27FC236}">
                <a16:creationId xmlns:a16="http://schemas.microsoft.com/office/drawing/2014/main" id="{F7A943B0-D7A7-4A3B-91B3-0332E996877F}"/>
              </a:ext>
            </a:extLst>
          </p:cNvPr>
          <p:cNvSpPr>
            <a:spLocks noGrp="1"/>
          </p:cNvSpPr>
          <p:nvPr>
            <p:ph type="title"/>
          </p:nvPr>
        </p:nvSpPr>
        <p:spPr>
          <a:xfrm>
            <a:off x="371474" y="136525"/>
            <a:ext cx="11485563" cy="832305"/>
          </a:xfrm>
        </p:spPr>
        <p:txBody>
          <a:bodyPr vert="horz">
            <a:noAutofit/>
          </a:bodyPr>
          <a:lstStyle/>
          <a:p>
            <a:pPr>
              <a:lnSpc>
                <a:spcPct val="100000"/>
              </a:lnSpc>
              <a:spcAft>
                <a:spcPts val="300"/>
              </a:spcAft>
            </a:pPr>
            <a:r>
              <a:rPr lang="en-GB" dirty="0">
                <a:latin typeface="Arial" panose="020B0604020202020204" pitchFamily="34" charset="0"/>
                <a:cs typeface="Arial" panose="020B0604020202020204" pitchFamily="34" charset="0"/>
              </a:rPr>
              <a:t>Summary &amp; outlook </a:t>
            </a:r>
          </a:p>
        </p:txBody>
      </p:sp>
      <p:sp>
        <p:nvSpPr>
          <p:cNvPr id="9" name="Rectangle 8">
            <a:extLst>
              <a:ext uri="{FF2B5EF4-FFF2-40B4-BE49-F238E27FC236}">
                <a16:creationId xmlns:a16="http://schemas.microsoft.com/office/drawing/2014/main" id="{9DA6A8CE-5703-4589-BDBF-7808078EC42D}"/>
              </a:ext>
            </a:extLst>
          </p:cNvPr>
          <p:cNvSpPr/>
          <p:nvPr/>
        </p:nvSpPr>
        <p:spPr>
          <a:xfrm>
            <a:off x="300038" y="1741308"/>
            <a:ext cx="1969375" cy="3988160"/>
          </a:xfrm>
          <a:prstGeom prst="rect">
            <a:avLst/>
          </a:prstGeom>
          <a:solidFill>
            <a:srgbClr val="5E8AB4"/>
          </a:solidFill>
          <a:ln>
            <a:solidFill>
              <a:srgbClr val="5E8A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Excellent progress &amp; FY profit in line with Board expectations</a:t>
            </a:r>
          </a:p>
        </p:txBody>
      </p:sp>
      <p:sp>
        <p:nvSpPr>
          <p:cNvPr id="11" name="Slide Number Placeholder 37">
            <a:extLst>
              <a:ext uri="{FF2B5EF4-FFF2-40B4-BE49-F238E27FC236}">
                <a16:creationId xmlns:a16="http://schemas.microsoft.com/office/drawing/2014/main" id="{7B646383-D5C7-4417-8C9A-BADD2EC98F73}"/>
              </a:ext>
            </a:extLst>
          </p:cNvPr>
          <p:cNvSpPr txBox="1">
            <a:spLocks/>
          </p:cNvSpPr>
          <p:nvPr/>
        </p:nvSpPr>
        <p:spPr>
          <a:xfrm>
            <a:off x="11574463" y="6378122"/>
            <a:ext cx="317499"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74D18F0-A724-6693-1049-FE8ED5BB139B}"/>
              </a:ext>
            </a:extLst>
          </p:cNvPr>
          <p:cNvSpPr txBox="1"/>
          <p:nvPr/>
        </p:nvSpPr>
        <p:spPr>
          <a:xfrm>
            <a:off x="2419110" y="1741308"/>
            <a:ext cx="9437928" cy="398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177800" marR="0" lvl="0" indent="-177800" fontAlgn="auto">
              <a:lnSpc>
                <a:spcPct val="100000"/>
              </a:lnSpc>
              <a:spcBef>
                <a:spcPts val="0"/>
              </a:spcBef>
              <a:spcAft>
                <a:spcPts val="300"/>
              </a:spcAft>
              <a:buClr>
                <a:srgbClr val="68478D"/>
              </a:buClr>
              <a:buSzTx/>
              <a:buFont typeface="Arial" panose="020B0604020202020204" pitchFamily="34" charset="0"/>
              <a:buChar char="•"/>
              <a:tabLst/>
              <a:defRPr kumimoji="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66700" lvl="1" indent="-266700">
              <a:buClr>
                <a:srgbClr val="68478D"/>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We are pleased with the strong start to FY22 and remain confident we have the right strategy in place to deliver sustainable underlying PBT growth as the market recovers</a:t>
            </a:r>
          </a:p>
          <a:p>
            <a:pPr marL="266700" lvl="1" indent="-266700">
              <a:buClr>
                <a:srgbClr val="68478D"/>
              </a:buClr>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266700" lvl="1" indent="-266700">
              <a:buClr>
                <a:srgbClr val="68478D"/>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Trading through July and August has remained in line with our expectations</a:t>
            </a:r>
          </a:p>
          <a:p>
            <a:pPr marL="266700" lvl="1" indent="-266700">
              <a:buClr>
                <a:srgbClr val="68478D"/>
              </a:buClr>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266700" lvl="1" indent="-266700">
              <a:buClr>
                <a:srgbClr val="68478D"/>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Both new and used vehicle supply shortfalls are expected to continue for at least the remainder of the current financial year.  Our new car order bank remains strong, with nearly 25,000 orders across our business units as at the end of June</a:t>
            </a:r>
          </a:p>
          <a:p>
            <a:pPr marL="266700" lvl="1" indent="-266700">
              <a:buClr>
                <a:srgbClr val="68478D"/>
              </a:buClr>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266700" lvl="1" indent="-266700">
              <a:buClr>
                <a:srgbClr val="68478D"/>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While the macro-economic backdrop remains challenging, with interest rate rises and other inflationary pressures, we continue to expect to deliver group underlying profit before tax in line with Board expectations for the current financial year</a:t>
            </a:r>
          </a:p>
        </p:txBody>
      </p:sp>
    </p:spTree>
    <p:extLst>
      <p:ext uri="{BB962C8B-B14F-4D97-AF65-F5344CB8AC3E}">
        <p14:creationId xmlns:p14="http://schemas.microsoft.com/office/powerpoint/2010/main" val="1706114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DB619E-EF7A-4038-8175-DFB80189F0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E8DB619E-EF7A-4038-8175-DFB80189F0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F93E132-8551-4A15-940D-9B190C8AE1D2}"/>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sym typeface="Gotham Bold" panose="02000803030000020004" pitchFamily="2" charset="0"/>
            </a:endParaRPr>
          </a:p>
        </p:txBody>
      </p:sp>
      <p:sp>
        <p:nvSpPr>
          <p:cNvPr id="5" name="Rectangle 4">
            <a:extLst>
              <a:ext uri="{FF2B5EF4-FFF2-40B4-BE49-F238E27FC236}">
                <a16:creationId xmlns:a16="http://schemas.microsoft.com/office/drawing/2014/main" id="{F715FF44-FBFE-4FFF-A8DD-24AD3EE1967F}"/>
              </a:ext>
            </a:extLst>
          </p:cNvPr>
          <p:cNvSpPr/>
          <p:nvPr/>
        </p:nvSpPr>
        <p:spPr>
          <a:xfrm>
            <a:off x="0" y="0"/>
            <a:ext cx="12192000" cy="68580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Slide Number Placeholder 37">
            <a:extLst>
              <a:ext uri="{FF2B5EF4-FFF2-40B4-BE49-F238E27FC236}">
                <a16:creationId xmlns:a16="http://schemas.microsoft.com/office/drawing/2014/main" id="{17220B67-D196-4DCA-B0A3-9AB28A8ACBC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5">
            <a:extLst>
              <a:ext uri="{FF2B5EF4-FFF2-40B4-BE49-F238E27FC236}">
                <a16:creationId xmlns:a16="http://schemas.microsoft.com/office/drawing/2014/main" id="{EB91D078-1FF1-43BD-B112-A29E2F13C3D1}"/>
              </a:ext>
            </a:extLst>
          </p:cNvPr>
          <p:cNvSpPr>
            <a:spLocks noGrp="1"/>
          </p:cNvSpPr>
          <p:nvPr>
            <p:ph type="ctrTitle"/>
          </p:nvPr>
        </p:nvSpPr>
        <p:spPr>
          <a:xfrm>
            <a:off x="1809751" y="3042822"/>
            <a:ext cx="9518156" cy="660930"/>
          </a:xfrm>
        </p:spPr>
        <p:txBody>
          <a:bodyPr/>
          <a:lstStyle/>
          <a:p>
            <a:r>
              <a:rPr lang="en-GB" dirty="0">
                <a:latin typeface="Arial" panose="020B0604020202020204" pitchFamily="34" charset="0"/>
                <a:cs typeface="Arial" panose="020B0604020202020204" pitchFamily="34" charset="0"/>
              </a:rPr>
              <a:t>Appendix</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723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lang="en-GB" dirty="0">
                <a:solidFill>
                  <a:prstClr val="white"/>
                </a:solidFill>
                <a:latin typeface="Arial" panose="020B0604020202020204" pitchFamily="34" charset="0"/>
                <a:cs typeface="Arial" panose="020B0604020202020204" pitchFamily="34" charset="0"/>
              </a:rPr>
              <a:t>Analyst modelling guidance</a:t>
            </a:r>
            <a:endParaRPr kumimoji="0" lang="en-GB" sz="2800" b="1" i="0" u="none" strike="noStrike" kern="1200" cap="none" spc="0" normalizeH="0" baseline="0" noProof="0" dirty="0">
              <a:ln>
                <a:noFill/>
              </a:ln>
              <a:solidFill>
                <a:prstClr val="white"/>
              </a:solidFill>
              <a:effectLst/>
              <a:highlight>
                <a:srgbClr val="FFFF00"/>
              </a:highligh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E9EDA9-D0A2-41FB-89CC-DC317C12A758}"/>
              </a:ext>
            </a:extLst>
          </p:cNvPr>
          <p:cNvSpPr/>
          <p:nvPr/>
        </p:nvSpPr>
        <p:spPr>
          <a:xfrm>
            <a:off x="371474" y="2171848"/>
            <a:ext cx="1686417" cy="2639543"/>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latin typeface="Arial" panose="020B0604020202020204" pitchFamily="34" charset="0"/>
                <a:cs typeface="Arial" panose="020B0604020202020204" pitchFamily="34" charset="0"/>
              </a:rPr>
              <a:t>Guidance </a:t>
            </a:r>
          </a:p>
        </p:txBody>
      </p:sp>
      <p:sp>
        <p:nvSpPr>
          <p:cNvPr id="9" name="TextBox 8">
            <a:extLst>
              <a:ext uri="{FF2B5EF4-FFF2-40B4-BE49-F238E27FC236}">
                <a16:creationId xmlns:a16="http://schemas.microsoft.com/office/drawing/2014/main" id="{59771205-B68E-4E07-9EA9-FB81841E346B}"/>
              </a:ext>
            </a:extLst>
          </p:cNvPr>
          <p:cNvSpPr txBox="1"/>
          <p:nvPr/>
        </p:nvSpPr>
        <p:spPr>
          <a:xfrm>
            <a:off x="2204451" y="2625997"/>
            <a:ext cx="9616075" cy="1846659"/>
          </a:xfrm>
          <a:prstGeom prst="rect">
            <a:avLst/>
          </a:prstGeom>
          <a:noFill/>
        </p:spPr>
        <p:txBody>
          <a:bodyPr wrap="square">
            <a:spAutoFit/>
          </a:bodyPr>
          <a:lstStyle>
            <a:defPPr>
              <a:defRPr lang="en-US"/>
            </a:defPPr>
            <a:lvl1pPr marL="176213" marR="0" lvl="0" indent="-176213" fontAlgn="auto">
              <a:lnSpc>
                <a:spcPct val="100000"/>
              </a:lnSpc>
              <a:spcBef>
                <a:spcPts val="0"/>
              </a:spcBef>
              <a:spcAft>
                <a:spcPts val="300"/>
              </a:spcAft>
              <a:buClr>
                <a:srgbClr val="68478D"/>
              </a:buClr>
              <a:buSzTx/>
              <a:buFont typeface="Arial" panose="020B0604020202020204" pitchFamily="34" charset="0"/>
              <a:buChar char="•"/>
              <a:tabLst/>
              <a:defRPr kumimoji="0" sz="1200" b="0" i="0" u="none" strike="noStrike" cap="none" spc="0" normalizeH="0" baseline="0">
                <a:ln>
                  <a:noFill/>
                </a:ln>
                <a:effectLst/>
                <a:uLnTx/>
                <a:uFillTx/>
                <a:latin typeface="Gotham Book" panose="02000603040000020004" pitchFamily="2" charset="0"/>
              </a:defRPr>
            </a:lvl1pPr>
            <a:lvl2pPr marL="715963" lvl="1" indent="-258763">
              <a:spcAft>
                <a:spcPts val="300"/>
              </a:spcAft>
              <a:buClr>
                <a:srgbClr val="68478D"/>
              </a:buClr>
              <a:buFont typeface="Calibri" panose="020F0502020204030204" pitchFamily="34" charset="0"/>
              <a:buChar char="―"/>
              <a:defRPr sz="1200" i="1">
                <a:latin typeface="Gotham Book" panose="02000603040000020004" pitchFamily="2" charset="0"/>
              </a:defRPr>
            </a:lvl2pPr>
          </a:lstStyle>
          <a:p>
            <a:pPr>
              <a:spcBef>
                <a:spcPts val="600"/>
              </a:spcBef>
            </a:pPr>
            <a:r>
              <a:rPr lang="en-GB" sz="1400" dirty="0">
                <a:latin typeface="Arial" panose="020B0604020202020204" pitchFamily="34" charset="0"/>
                <a:cs typeface="Arial" panose="020B0604020202020204" pitchFamily="34" charset="0"/>
              </a:rPr>
              <a:t>Both new and used vehicle supply issues expected to continue for at least the remainder of 2022.</a:t>
            </a:r>
          </a:p>
          <a:p>
            <a:pPr>
              <a:spcBef>
                <a:spcPts val="600"/>
              </a:spcBef>
            </a:pPr>
            <a:r>
              <a:rPr lang="en-GB" sz="1400" dirty="0">
                <a:latin typeface="Arial" panose="020B0604020202020204" pitchFamily="34" charset="0"/>
                <a:cs typeface="Arial" panose="020B0604020202020204" pitchFamily="34" charset="0"/>
              </a:rPr>
              <a:t>New and used margins remaining at higher than historical levels (pre-pandemic) offsetting the negative volume impact.  New Car margins expected to remain stronger through H2</a:t>
            </a:r>
          </a:p>
          <a:p>
            <a:pPr>
              <a:spcBef>
                <a:spcPts val="600"/>
              </a:spcBef>
            </a:pPr>
            <a:r>
              <a:rPr lang="en-GB" sz="1400" dirty="0">
                <a:latin typeface="Arial" panose="020B0604020202020204" pitchFamily="34" charset="0"/>
                <a:cs typeface="Arial" panose="020B0604020202020204" pitchFamily="34" charset="0"/>
              </a:rPr>
              <a:t>H2 FY22 costs and interest charges expected to higher than planned, offsetting increased new car margins</a:t>
            </a:r>
          </a:p>
          <a:p>
            <a:pPr>
              <a:spcBef>
                <a:spcPts val="600"/>
              </a:spcBef>
            </a:pPr>
            <a:r>
              <a:rPr lang="en-GB" sz="1400" dirty="0">
                <a:latin typeface="Arial" panose="020B0604020202020204" pitchFamily="34" charset="0"/>
                <a:cs typeface="Arial" panose="020B0604020202020204" pitchFamily="34" charset="0"/>
              </a:rPr>
              <a:t>Capex expected to be c.£40m</a:t>
            </a:r>
          </a:p>
          <a:p>
            <a:pPr>
              <a:spcBef>
                <a:spcPts val="600"/>
              </a:spcBef>
            </a:pPr>
            <a:r>
              <a:rPr lang="en-GB" sz="1400" dirty="0">
                <a:latin typeface="Arial" panose="020B0604020202020204" pitchFamily="34" charset="0"/>
                <a:cs typeface="Arial" panose="020B0604020202020204" pitchFamily="34" charset="0"/>
              </a:rPr>
              <a:t>Currently expect underlying PBT to be in line with Board expectations</a:t>
            </a:r>
          </a:p>
        </p:txBody>
      </p:sp>
    </p:spTree>
    <p:extLst>
      <p:ext uri="{BB962C8B-B14F-4D97-AF65-F5344CB8AC3E}">
        <p14:creationId xmlns:p14="http://schemas.microsoft.com/office/powerpoint/2010/main" val="3364559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DB619E-EF7A-4038-8175-DFB80189F07E}"/>
              </a:ext>
            </a:extLst>
          </p:cNvPr>
          <p:cNvGraphicFramePr>
            <a:graphicFrameLocks noChangeAspect="1"/>
          </p:cNvGraphicFramePr>
          <p:nvPr>
            <p:custDataLst>
              <p:tags r:id="rId1"/>
            </p:custDataLst>
            <p:extLst>
              <p:ext uri="{D42A27DB-BD31-4B8C-83A1-F6EECF244321}">
                <p14:modId xmlns:p14="http://schemas.microsoft.com/office/powerpoint/2010/main" val="1410437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E8DB619E-EF7A-4038-8175-DFB80189F0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F93E132-8551-4A15-940D-9B190C8AE1D2}"/>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kumimoji="0" lang="en-GB" sz="3600" b="1" u="none" strike="noStrike" kern="1200" cap="none" spc="0" normalizeH="0" noProof="0" dirty="0">
              <a:ln>
                <a:noFill/>
              </a:ln>
              <a:solidFill>
                <a:srgbClr val="FFFFFF"/>
              </a:solidFill>
              <a:effectLst/>
              <a:uLnTx/>
              <a:uFillTx/>
              <a:latin typeface="Gotham Bold" panose="02000803030000020004" pitchFamily="2" charset="0"/>
              <a:ea typeface="+mj-ea"/>
              <a:cs typeface="+mj-cs"/>
              <a:sym typeface="Gotham Bold" panose="02000803030000020004" pitchFamily="2" charset="0"/>
            </a:endParaRPr>
          </a:p>
        </p:txBody>
      </p:sp>
      <p:sp>
        <p:nvSpPr>
          <p:cNvPr id="5" name="Rectangle 4">
            <a:extLst>
              <a:ext uri="{FF2B5EF4-FFF2-40B4-BE49-F238E27FC236}">
                <a16:creationId xmlns:a16="http://schemas.microsoft.com/office/drawing/2014/main" id="{F715FF44-FBFE-4FFF-A8DD-24AD3EE1967F}"/>
              </a:ext>
            </a:extLst>
          </p:cNvPr>
          <p:cNvSpPr/>
          <p:nvPr/>
        </p:nvSpPr>
        <p:spPr>
          <a:xfrm>
            <a:off x="0" y="0"/>
            <a:ext cx="12192000" cy="68580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range BETA"/>
              <a:ea typeface="+mn-ea"/>
              <a:cs typeface="+mn-cs"/>
            </a:endParaRPr>
          </a:p>
        </p:txBody>
      </p:sp>
      <p:sp>
        <p:nvSpPr>
          <p:cNvPr id="3" name="Slide Number Placeholder 37">
            <a:extLst>
              <a:ext uri="{FF2B5EF4-FFF2-40B4-BE49-F238E27FC236}">
                <a16:creationId xmlns:a16="http://schemas.microsoft.com/office/drawing/2014/main" id="{17220B67-D196-4DCA-B0A3-9AB28A8ACBC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5">
            <a:extLst>
              <a:ext uri="{FF2B5EF4-FFF2-40B4-BE49-F238E27FC236}">
                <a16:creationId xmlns:a16="http://schemas.microsoft.com/office/drawing/2014/main" id="{EB91D078-1FF1-43BD-B112-A29E2F13C3D1}"/>
              </a:ext>
            </a:extLst>
          </p:cNvPr>
          <p:cNvSpPr>
            <a:spLocks noGrp="1"/>
          </p:cNvSpPr>
          <p:nvPr>
            <p:ph type="ctrTitle"/>
          </p:nvPr>
        </p:nvSpPr>
        <p:spPr>
          <a:xfrm>
            <a:off x="1763569" y="2942461"/>
            <a:ext cx="6888200" cy="660930"/>
          </a:xfrm>
        </p:spPr>
        <p:txBody>
          <a:bodyPr vert="horz"/>
          <a:lstStyle/>
          <a:p>
            <a:r>
              <a:rPr lang="en-GB" dirty="0">
                <a:latin typeface="Arial" panose="020B0604020202020204" pitchFamily="34" charset="0"/>
                <a:cs typeface="Arial" panose="020B0604020202020204" pitchFamily="34" charset="0"/>
              </a:rPr>
              <a:t>H1 FY22 performance overview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9341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Franchised UK Motor</a:t>
            </a:r>
          </a:p>
        </p:txBody>
      </p:sp>
      <p:cxnSp>
        <p:nvCxnSpPr>
          <p:cNvPr id="3" name="Straight Connector 2">
            <a:extLst>
              <a:ext uri="{FF2B5EF4-FFF2-40B4-BE49-F238E27FC236}">
                <a16:creationId xmlns:a16="http://schemas.microsoft.com/office/drawing/2014/main" id="{4DF3D35A-FC44-42FA-BF16-1D7499EC312B}"/>
              </a:ext>
            </a:extLst>
          </p:cNvPr>
          <p:cNvCxnSpPr/>
          <p:nvPr/>
        </p:nvCxnSpPr>
        <p:spPr>
          <a:xfrm>
            <a:off x="1562470" y="4447713"/>
            <a:ext cx="924165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38D772-A3DD-4C0B-A665-5D639ABFB21F}"/>
              </a:ext>
            </a:extLst>
          </p:cNvPr>
          <p:cNvCxnSpPr>
            <a:cxnSpLocks/>
          </p:cNvCxnSpPr>
          <p:nvPr/>
        </p:nvCxnSpPr>
        <p:spPr>
          <a:xfrm>
            <a:off x="1562470" y="4447713"/>
            <a:ext cx="0" cy="3840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9B146E-FAD0-46B6-8127-64FB2F3AF658}"/>
              </a:ext>
            </a:extLst>
          </p:cNvPr>
          <p:cNvCxnSpPr>
            <a:cxnSpLocks/>
          </p:cNvCxnSpPr>
          <p:nvPr/>
        </p:nvCxnSpPr>
        <p:spPr>
          <a:xfrm>
            <a:off x="6096000" y="4239133"/>
            <a:ext cx="0" cy="59480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7F1124-51B9-4EB8-B06E-AEF6930EF8B8}"/>
              </a:ext>
            </a:extLst>
          </p:cNvPr>
          <p:cNvCxnSpPr>
            <a:cxnSpLocks/>
          </p:cNvCxnSpPr>
          <p:nvPr/>
        </p:nvCxnSpPr>
        <p:spPr>
          <a:xfrm>
            <a:off x="10814572" y="4447713"/>
            <a:ext cx="0" cy="3840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AF96BCB-08AB-4512-A9DA-35BDD4235A17}"/>
              </a:ext>
            </a:extLst>
          </p:cNvPr>
          <p:cNvPicPr>
            <a:picLocks noChangeAspect="1"/>
          </p:cNvPicPr>
          <p:nvPr/>
        </p:nvPicPr>
        <p:blipFill>
          <a:blip r:embed="rId7"/>
          <a:stretch>
            <a:fillRect/>
          </a:stretch>
        </p:blipFill>
        <p:spPr>
          <a:xfrm>
            <a:off x="193348" y="4898651"/>
            <a:ext cx="3744000" cy="987055"/>
          </a:xfrm>
          <a:prstGeom prst="rect">
            <a:avLst/>
          </a:prstGeom>
        </p:spPr>
      </p:pic>
      <p:pic>
        <p:nvPicPr>
          <p:cNvPr id="10" name="Picture 9">
            <a:extLst>
              <a:ext uri="{FF2B5EF4-FFF2-40B4-BE49-F238E27FC236}">
                <a16:creationId xmlns:a16="http://schemas.microsoft.com/office/drawing/2014/main" id="{36C95AF4-EB55-4E70-8107-63605F604946}"/>
              </a:ext>
            </a:extLst>
          </p:cNvPr>
          <p:cNvPicPr>
            <a:picLocks noChangeAspect="1"/>
          </p:cNvPicPr>
          <p:nvPr/>
        </p:nvPicPr>
        <p:blipFill>
          <a:blip r:embed="rId8"/>
          <a:stretch>
            <a:fillRect/>
          </a:stretch>
        </p:blipFill>
        <p:spPr>
          <a:xfrm>
            <a:off x="4245362" y="4902203"/>
            <a:ext cx="3744000" cy="987055"/>
          </a:xfrm>
          <a:prstGeom prst="rect">
            <a:avLst/>
          </a:prstGeom>
        </p:spPr>
      </p:pic>
      <p:pic>
        <p:nvPicPr>
          <p:cNvPr id="11" name="Picture 10">
            <a:extLst>
              <a:ext uri="{FF2B5EF4-FFF2-40B4-BE49-F238E27FC236}">
                <a16:creationId xmlns:a16="http://schemas.microsoft.com/office/drawing/2014/main" id="{A3E812F4-E2B7-4E62-AD1C-628BBAE307E9}"/>
              </a:ext>
            </a:extLst>
          </p:cNvPr>
          <p:cNvPicPr>
            <a:picLocks noChangeAspect="1"/>
          </p:cNvPicPr>
          <p:nvPr/>
        </p:nvPicPr>
        <p:blipFill>
          <a:blip r:embed="rId9"/>
          <a:stretch>
            <a:fillRect/>
          </a:stretch>
        </p:blipFill>
        <p:spPr>
          <a:xfrm>
            <a:off x="8275800" y="4898652"/>
            <a:ext cx="3744000" cy="987055"/>
          </a:xfrm>
          <a:prstGeom prst="rect">
            <a:avLst/>
          </a:prstGeom>
        </p:spPr>
      </p:pic>
      <p:pic>
        <p:nvPicPr>
          <p:cNvPr id="5" name="Picture 4">
            <a:extLst>
              <a:ext uri="{FF2B5EF4-FFF2-40B4-BE49-F238E27FC236}">
                <a16:creationId xmlns:a16="http://schemas.microsoft.com/office/drawing/2014/main" id="{980CE65C-0506-4085-A571-5DA980E439C8}"/>
              </a:ext>
            </a:extLst>
          </p:cNvPr>
          <p:cNvPicPr>
            <a:picLocks noChangeAspect="1"/>
          </p:cNvPicPr>
          <p:nvPr/>
        </p:nvPicPr>
        <p:blipFill>
          <a:blip r:embed="rId10"/>
          <a:stretch>
            <a:fillRect/>
          </a:stretch>
        </p:blipFill>
        <p:spPr>
          <a:xfrm>
            <a:off x="3353533" y="2014060"/>
            <a:ext cx="5490000" cy="2174610"/>
          </a:xfrm>
          <a:prstGeom prst="rect">
            <a:avLst/>
          </a:prstGeom>
        </p:spPr>
      </p:pic>
    </p:spTree>
    <p:extLst>
      <p:ext uri="{BB962C8B-B14F-4D97-AF65-F5344CB8AC3E}">
        <p14:creationId xmlns:p14="http://schemas.microsoft.com/office/powerpoint/2010/main" val="11010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lang="en-GB" dirty="0">
                <a:latin typeface="Arial" panose="020B0604020202020204" pitchFamily="34" charset="0"/>
                <a:cs typeface="Arial" panose="020B0604020202020204" pitchFamily="34" charset="0"/>
              </a:rPr>
              <a:t>Software - Pinewood</a:t>
            </a:r>
            <a:endPar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64108CB-E8FE-4B1A-AE97-AC04D47CC3A0}"/>
              </a:ext>
            </a:extLst>
          </p:cNvPr>
          <p:cNvPicPr>
            <a:picLocks noChangeAspect="1"/>
          </p:cNvPicPr>
          <p:nvPr/>
        </p:nvPicPr>
        <p:blipFill>
          <a:blip r:embed="rId7"/>
          <a:stretch>
            <a:fillRect/>
          </a:stretch>
        </p:blipFill>
        <p:spPr>
          <a:xfrm>
            <a:off x="3049628" y="2449996"/>
            <a:ext cx="6120000" cy="2925705"/>
          </a:xfrm>
          <a:prstGeom prst="rect">
            <a:avLst/>
          </a:prstGeom>
        </p:spPr>
      </p:pic>
      <p:sp>
        <p:nvSpPr>
          <p:cNvPr id="7" name="Slide Number Placeholder 37">
            <a:extLst>
              <a:ext uri="{FF2B5EF4-FFF2-40B4-BE49-F238E27FC236}">
                <a16:creationId xmlns:a16="http://schemas.microsoft.com/office/drawing/2014/main" id="{42B8CE1B-C357-4C26-9678-AF5B241A938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989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Leasing – Pendragon Vehicle Management</a:t>
            </a:r>
          </a:p>
        </p:txBody>
      </p:sp>
      <p:pic>
        <p:nvPicPr>
          <p:cNvPr id="2" name="Picture 1">
            <a:extLst>
              <a:ext uri="{FF2B5EF4-FFF2-40B4-BE49-F238E27FC236}">
                <a16:creationId xmlns:a16="http://schemas.microsoft.com/office/drawing/2014/main" id="{6974D5F9-6DAD-4771-AB74-D4332511ABA7}"/>
              </a:ext>
            </a:extLst>
          </p:cNvPr>
          <p:cNvPicPr>
            <a:picLocks noChangeAspect="1"/>
          </p:cNvPicPr>
          <p:nvPr/>
        </p:nvPicPr>
        <p:blipFill>
          <a:blip r:embed="rId7"/>
          <a:stretch>
            <a:fillRect/>
          </a:stretch>
        </p:blipFill>
        <p:spPr>
          <a:xfrm>
            <a:off x="3040341" y="2450116"/>
            <a:ext cx="6120000" cy="2925705"/>
          </a:xfrm>
          <a:prstGeom prst="rect">
            <a:avLst/>
          </a:prstGeom>
        </p:spPr>
      </p:pic>
      <p:sp>
        <p:nvSpPr>
          <p:cNvPr id="7" name="Slide Number Placeholder 37">
            <a:extLst>
              <a:ext uri="{FF2B5EF4-FFF2-40B4-BE49-F238E27FC236}">
                <a16:creationId xmlns:a16="http://schemas.microsoft.com/office/drawing/2014/main" id="{E6F169B7-C7B9-409A-8C59-28E1C0ADF233}"/>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14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Franchised UK Motor - Aftersales</a:t>
            </a:r>
          </a:p>
        </p:txBody>
      </p:sp>
      <p:sp>
        <p:nvSpPr>
          <p:cNvPr id="12" name="TextBox 11">
            <a:extLst>
              <a:ext uri="{FF2B5EF4-FFF2-40B4-BE49-F238E27FC236}">
                <a16:creationId xmlns:a16="http://schemas.microsoft.com/office/drawing/2014/main" id="{F20EF854-DD1C-41E5-B7B0-6E11F1D8E53D}"/>
              </a:ext>
            </a:extLst>
          </p:cNvPr>
          <p:cNvSpPr txBox="1"/>
          <p:nvPr/>
        </p:nvSpPr>
        <p:spPr>
          <a:xfrm>
            <a:off x="456406" y="5829013"/>
            <a:ext cx="11435557" cy="723275"/>
          </a:xfrm>
          <a:prstGeom prst="rect">
            <a:avLst/>
          </a:prstGeom>
          <a:noFill/>
        </p:spPr>
        <p:txBody>
          <a:bodyPr wrap="square">
            <a:spAutoFit/>
          </a:bodyPr>
          <a:lstStyle>
            <a:defPPr>
              <a:defRPr lang="en-US"/>
            </a:defPPr>
            <a:lvl1pPr marL="176213" marR="0" lvl="0" indent="-176213" fontAlgn="auto">
              <a:lnSpc>
                <a:spcPct val="100000"/>
              </a:lnSpc>
              <a:spcBef>
                <a:spcPts val="0"/>
              </a:spcBef>
              <a:spcAft>
                <a:spcPts val="300"/>
              </a:spcAft>
              <a:buClr>
                <a:srgbClr val="68478D"/>
              </a:buClr>
              <a:buSzTx/>
              <a:buFont typeface="Arial" panose="020B0604020202020204" pitchFamily="34" charset="0"/>
              <a:buChar char="•"/>
              <a:tabLst/>
              <a:defRPr kumimoji="0" sz="1400" b="0" i="0" u="none" strike="noStrike" cap="none" spc="0" normalizeH="0" baseline="0">
                <a:ln>
                  <a:noFill/>
                </a:ln>
                <a:solidFill>
                  <a:schemeClr val="tx1">
                    <a:lumMod val="75000"/>
                    <a:lumOff val="25000"/>
                  </a:schemeClr>
                </a:solidFill>
                <a:effectLst/>
                <a:uLnTx/>
                <a:uFillTx/>
                <a:latin typeface="Gotham Book" panose="02000603040000020004" pitchFamily="2" charset="0"/>
              </a:defRPr>
            </a:lvl1pPr>
          </a:lstStyle>
          <a:p>
            <a:pPr marL="176213" marR="0" lvl="0" indent="-176213" algn="l" defTabSz="914400" rtl="0" eaLnBrk="1" fontAlgn="auto" latinLnBrk="0" hangingPunct="1">
              <a:lnSpc>
                <a:spcPct val="100000"/>
              </a:lnSpc>
              <a:spcBef>
                <a:spcPts val="0"/>
              </a:spcBef>
              <a:spcAft>
                <a:spcPts val="300"/>
              </a:spcAft>
              <a:buClr>
                <a:srgbClr val="68478D"/>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Reduction </a:t>
            </a:r>
            <a:r>
              <a:rPr lang="en-GB" sz="1200" dirty="0">
                <a:solidFill>
                  <a:schemeClr val="tx1"/>
                </a:solidFill>
                <a:latin typeface="Arial" panose="020B0604020202020204" pitchFamily="34" charset="0"/>
                <a:cs typeface="Arial" panose="020B0604020202020204" pitchFamily="34" charset="0"/>
              </a:rPr>
              <a:t>in 0-3 year car parc due to impact of reduced new markets in 2020, 2021 and 2022</a:t>
            </a:r>
          </a:p>
          <a:p>
            <a:pPr marL="176213" marR="0" lvl="0" indent="-176213" algn="l" defTabSz="914400" rtl="0" eaLnBrk="1" fontAlgn="auto" latinLnBrk="0" hangingPunct="1">
              <a:lnSpc>
                <a:spcPct val="100000"/>
              </a:lnSpc>
              <a:spcBef>
                <a:spcPts val="0"/>
              </a:spcBef>
              <a:spcAft>
                <a:spcPts val="300"/>
              </a:spcAft>
              <a:buClr>
                <a:srgbClr val="68478D"/>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key 4-6 years car parc has fallen slightly to 6.8m cars</a:t>
            </a:r>
          </a:p>
          <a:p>
            <a:pPr marL="176213" marR="0" lvl="0" indent="-176213" algn="l" defTabSz="914400" rtl="0" eaLnBrk="1" fontAlgn="auto" latinLnBrk="0" hangingPunct="1">
              <a:lnSpc>
                <a:spcPct val="100000"/>
              </a:lnSpc>
              <a:spcBef>
                <a:spcPts val="0"/>
              </a:spcBef>
              <a:spcAft>
                <a:spcPts val="300"/>
              </a:spcAft>
              <a:buClr>
                <a:srgbClr val="68478D"/>
              </a:buClr>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Growth in the 7-10 year car parc</a:t>
            </a:r>
            <a:endPar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21FB5FC-947B-430D-9D8E-F113D4C3DC00}"/>
              </a:ext>
            </a:extLst>
          </p:cNvPr>
          <p:cNvPicPr>
            <a:picLocks noChangeAspect="1"/>
          </p:cNvPicPr>
          <p:nvPr/>
        </p:nvPicPr>
        <p:blipFill>
          <a:blip r:embed="rId7"/>
          <a:stretch>
            <a:fillRect/>
          </a:stretch>
        </p:blipFill>
        <p:spPr>
          <a:xfrm>
            <a:off x="531210" y="1201680"/>
            <a:ext cx="11150600" cy="4622800"/>
          </a:xfrm>
          <a:prstGeom prst="rect">
            <a:avLst/>
          </a:prstGeom>
        </p:spPr>
      </p:pic>
    </p:spTree>
    <p:extLst>
      <p:ext uri="{BB962C8B-B14F-4D97-AF65-F5344CB8AC3E}">
        <p14:creationId xmlns:p14="http://schemas.microsoft.com/office/powerpoint/2010/main" val="3980621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75F138-CE6C-4B42-963E-A8D61C7896B3}"/>
              </a:ext>
            </a:extLst>
          </p:cNvPr>
          <p:cNvPicPr>
            <a:picLocks noChangeAspect="1"/>
          </p:cNvPicPr>
          <p:nvPr/>
        </p:nvPicPr>
        <p:blipFill>
          <a:blip r:embed="rId5"/>
          <a:stretch>
            <a:fillRect/>
          </a:stretch>
        </p:blipFill>
        <p:spPr>
          <a:xfrm>
            <a:off x="2832856" y="1311351"/>
            <a:ext cx="6922800" cy="4621480"/>
          </a:xfrm>
          <a:prstGeom prst="rect">
            <a:avLst/>
          </a:prstGeom>
        </p:spPr>
      </p:pic>
      <p:sp>
        <p:nvSpPr>
          <p:cNvPr id="10" name="TextBox 9">
            <a:extLst>
              <a:ext uri="{FF2B5EF4-FFF2-40B4-BE49-F238E27FC236}">
                <a16:creationId xmlns:a16="http://schemas.microsoft.com/office/drawing/2014/main" id="{64214051-4A22-4202-B252-A6B8CFE912B5}"/>
              </a:ext>
            </a:extLst>
          </p:cNvPr>
          <p:cNvSpPr txBox="1"/>
          <p:nvPr/>
        </p:nvSpPr>
        <p:spPr>
          <a:xfrm>
            <a:off x="2052148" y="5793390"/>
            <a:ext cx="8720956" cy="946413"/>
          </a:xfrm>
          <a:prstGeom prst="rect">
            <a:avLst/>
          </a:prstGeom>
          <a:noFill/>
        </p:spPr>
        <p:txBody>
          <a:bodyPr wrap="square">
            <a:spAutoFit/>
          </a:bodyPr>
          <a:lstStyle>
            <a:defPPr>
              <a:defRPr lang="en-US"/>
            </a:defPPr>
            <a:lvl1pPr marL="176213" marR="0" lvl="0" indent="-176213" fontAlgn="auto">
              <a:lnSpc>
                <a:spcPct val="100000"/>
              </a:lnSpc>
              <a:spcBef>
                <a:spcPts val="0"/>
              </a:spcBef>
              <a:spcAft>
                <a:spcPts val="300"/>
              </a:spcAft>
              <a:buClr>
                <a:srgbClr val="68478D"/>
              </a:buClr>
              <a:buSzTx/>
              <a:buFont typeface="Arial" panose="020B0604020202020204" pitchFamily="34" charset="0"/>
              <a:buChar char="•"/>
              <a:tabLst/>
              <a:defRPr kumimoji="0" sz="1400" b="0" i="0" u="none" strike="noStrike" cap="none" spc="0" normalizeH="0" baseline="0">
                <a:ln>
                  <a:noFill/>
                </a:ln>
                <a:solidFill>
                  <a:schemeClr val="tx1">
                    <a:lumMod val="75000"/>
                    <a:lumOff val="25000"/>
                  </a:schemeClr>
                </a:solidFill>
                <a:effectLst/>
                <a:uLnTx/>
                <a:uFillTx/>
                <a:latin typeface="Gotham Book" panose="02000603040000020004" pitchFamily="2" charset="0"/>
              </a:defRPr>
            </a:lvl1pPr>
          </a:lstStyle>
          <a:p>
            <a:pPr marL="176213" marR="0" lvl="0" indent="-176213" algn="l" defTabSz="914400" rtl="0" eaLnBrk="1" fontAlgn="auto" latinLnBrk="0" hangingPunct="1">
              <a:lnSpc>
                <a:spcPct val="100000"/>
              </a:lnSpc>
              <a:spcBef>
                <a:spcPts val="0"/>
              </a:spcBef>
              <a:spcAft>
                <a:spcPts val="300"/>
              </a:spcAft>
              <a:buClr>
                <a:srgbClr val="68478D"/>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UK new car </a:t>
            </a:r>
            <a:r>
              <a:rPr lang="en-GB" sz="1200" dirty="0">
                <a:solidFill>
                  <a:schemeClr val="tx1"/>
                </a:solidFill>
                <a:latin typeface="Arial" panose="020B0604020202020204" pitchFamily="34" charset="0"/>
                <a:cs typeface="Arial" panose="020B0604020202020204" pitchFamily="34" charset="0"/>
              </a:rPr>
              <a:t>market was down 11.9% in H1 2022</a:t>
            </a:r>
          </a:p>
          <a:p>
            <a:pPr marL="176213" marR="0" lvl="0" indent="-176213" algn="l" defTabSz="914400" rtl="0" eaLnBrk="1" fontAlgn="auto" latinLnBrk="0" hangingPunct="1">
              <a:lnSpc>
                <a:spcPct val="100000"/>
              </a:lnSpc>
              <a:spcBef>
                <a:spcPts val="0"/>
              </a:spcBef>
              <a:spcAft>
                <a:spcPts val="300"/>
              </a:spcAft>
              <a:buClr>
                <a:srgbClr val="68478D"/>
              </a:buClr>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Retail market represented 53.4% of the UK new market in H1 2022 (up from 48.7% of the market in 2021)</a:t>
            </a:r>
          </a:p>
          <a:p>
            <a:pPr>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Forecast of </a:t>
            </a:r>
            <a:r>
              <a:rPr lang="en-GB" sz="1200" dirty="0">
                <a:solidFill>
                  <a:schemeClr val="tx1"/>
                </a:solidFill>
                <a:latin typeface="Arial" panose="020B0604020202020204" pitchFamily="34" charset="0"/>
                <a:cs typeface="Arial" panose="020B0604020202020204" pitchFamily="34" charset="0"/>
              </a:rPr>
              <a:t>2.8</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cs typeface="Arial" panose="020B0604020202020204" pitchFamily="34" charset="0"/>
              </a:rPr>
              <a:t>de</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crease in new car market in 2022 and a 17.9% increase in 2023</a:t>
            </a:r>
            <a:r>
              <a:rPr kumimoji="0" lang="en-GB"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300"/>
              </a:spcAft>
              <a:buClr>
                <a:srgbClr val="68478D"/>
              </a:buClr>
              <a:buSzTx/>
              <a:buNone/>
              <a:tabLst/>
              <a:defRPr/>
            </a:pPr>
            <a:endParaRPr kumimoji="0" lang="en-GB"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98" imgH="499" progId="TCLayout.ActiveDocument.1">
                  <p:embed/>
                </p:oleObj>
              </mc:Choice>
              <mc:Fallback>
                <p:oleObj name="think-cell Slide" r:id="rId6"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Franchised UK Motor - New</a:t>
            </a:r>
          </a:p>
        </p:txBody>
      </p:sp>
      <p:sp>
        <p:nvSpPr>
          <p:cNvPr id="9" name="TextBox 8">
            <a:extLst>
              <a:ext uri="{FF2B5EF4-FFF2-40B4-BE49-F238E27FC236}">
                <a16:creationId xmlns:a16="http://schemas.microsoft.com/office/drawing/2014/main" id="{CB698C78-AA5D-4FAF-94F3-B7D68B30EDA1}"/>
              </a:ext>
            </a:extLst>
          </p:cNvPr>
          <p:cNvSpPr txBox="1"/>
          <p:nvPr/>
        </p:nvSpPr>
        <p:spPr>
          <a:xfrm>
            <a:off x="4957762" y="1350228"/>
            <a:ext cx="4146467"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UK New Car Registrations</a:t>
            </a:r>
          </a:p>
        </p:txBody>
      </p:sp>
      <p:sp>
        <p:nvSpPr>
          <p:cNvPr id="11" name="TextBox 10">
            <a:extLst>
              <a:ext uri="{FF2B5EF4-FFF2-40B4-BE49-F238E27FC236}">
                <a16:creationId xmlns:a16="http://schemas.microsoft.com/office/drawing/2014/main" id="{E810F89E-4263-48A4-8B47-F39D70D7B995}"/>
              </a:ext>
            </a:extLst>
          </p:cNvPr>
          <p:cNvSpPr txBox="1"/>
          <p:nvPr/>
        </p:nvSpPr>
        <p:spPr>
          <a:xfrm>
            <a:off x="1492370" y="2268075"/>
            <a:ext cx="1888177" cy="461665"/>
          </a:xfrm>
          <a:prstGeom prst="rect">
            <a:avLst/>
          </a:prstGeom>
          <a:noFill/>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Market Average / </a:t>
            </a:r>
          </a:p>
          <a:p>
            <a:r>
              <a:rPr lang="en-GB" sz="1200" b="1" dirty="0">
                <a:solidFill>
                  <a:srgbClr val="FF0000"/>
                </a:solidFill>
                <a:latin typeface="Arial" panose="020B0604020202020204" pitchFamily="34" charset="0"/>
                <a:cs typeface="Arial" panose="020B0604020202020204" pitchFamily="34" charset="0"/>
              </a:rPr>
              <a:t>Natural Level</a:t>
            </a:r>
          </a:p>
        </p:txBody>
      </p:sp>
    </p:spTree>
    <p:extLst>
      <p:ext uri="{BB962C8B-B14F-4D97-AF65-F5344CB8AC3E}">
        <p14:creationId xmlns:p14="http://schemas.microsoft.com/office/powerpoint/2010/main" val="3326663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UK New Car </a:t>
            </a:r>
            <a:r>
              <a:rPr lang="en-GB" dirty="0">
                <a:latin typeface="Arial" panose="020B0604020202020204" pitchFamily="34" charset="0"/>
                <a:cs typeface="Arial" panose="020B0604020202020204" pitchFamily="34" charset="0"/>
              </a:rPr>
              <a:t>Market</a:t>
            </a:r>
            <a:endPar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38AF3F0-A03E-440E-A8D2-77ACC202F808}"/>
              </a:ext>
            </a:extLst>
          </p:cNvPr>
          <p:cNvPicPr>
            <a:picLocks noChangeAspect="1"/>
          </p:cNvPicPr>
          <p:nvPr/>
        </p:nvPicPr>
        <p:blipFill>
          <a:blip r:embed="rId7"/>
          <a:stretch>
            <a:fillRect/>
          </a:stretch>
        </p:blipFill>
        <p:spPr>
          <a:xfrm>
            <a:off x="1353732" y="2018065"/>
            <a:ext cx="9022080" cy="4104132"/>
          </a:xfrm>
          <a:prstGeom prst="rect">
            <a:avLst/>
          </a:prstGeom>
        </p:spPr>
      </p:pic>
    </p:spTree>
    <p:extLst>
      <p:ext uri="{BB962C8B-B14F-4D97-AF65-F5344CB8AC3E}">
        <p14:creationId xmlns:p14="http://schemas.microsoft.com/office/powerpoint/2010/main" val="1485110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7B8636-06C6-4E61-992E-DCB43A7941D3}"/>
              </a:ext>
            </a:extLst>
          </p:cNvPr>
          <p:cNvPicPr>
            <a:picLocks noChangeAspect="1"/>
          </p:cNvPicPr>
          <p:nvPr/>
        </p:nvPicPr>
        <p:blipFill>
          <a:blip r:embed="rId5"/>
          <a:stretch>
            <a:fillRect/>
          </a:stretch>
        </p:blipFill>
        <p:spPr>
          <a:xfrm>
            <a:off x="6372992" y="3636842"/>
            <a:ext cx="4501896" cy="2522220"/>
          </a:xfrm>
          <a:prstGeom prst="rect">
            <a:avLst/>
          </a:prstGeom>
        </p:spPr>
      </p:pic>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98" imgH="499" progId="TCLayout.ActiveDocument.1">
                  <p:embed/>
                </p:oleObj>
              </mc:Choice>
              <mc:Fallback>
                <p:oleObj name="think-cell Slide" r:id="rId6"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36525"/>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Financial Summary – 3 Year View</a:t>
            </a:r>
          </a:p>
        </p:txBody>
      </p:sp>
      <p:sp>
        <p:nvSpPr>
          <p:cNvPr id="13" name="Rectangle 12">
            <a:extLst>
              <a:ext uri="{FF2B5EF4-FFF2-40B4-BE49-F238E27FC236}">
                <a16:creationId xmlns:a16="http://schemas.microsoft.com/office/drawing/2014/main" id="{9B0E0D96-63B2-4236-A0DD-C1F18238ADF9}"/>
              </a:ext>
            </a:extLst>
          </p:cNvPr>
          <p:cNvSpPr/>
          <p:nvPr/>
        </p:nvSpPr>
        <p:spPr>
          <a:xfrm>
            <a:off x="6386708" y="6159062"/>
            <a:ext cx="192768" cy="171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B2279F-8ADD-4CEF-AE5B-101787C4066B}"/>
              </a:ext>
            </a:extLst>
          </p:cNvPr>
          <p:cNvPicPr>
            <a:picLocks noChangeAspect="1"/>
          </p:cNvPicPr>
          <p:nvPr/>
        </p:nvPicPr>
        <p:blipFill>
          <a:blip r:embed="rId8"/>
          <a:stretch>
            <a:fillRect/>
          </a:stretch>
        </p:blipFill>
        <p:spPr>
          <a:xfrm>
            <a:off x="974445" y="1558292"/>
            <a:ext cx="4501896" cy="2522220"/>
          </a:xfrm>
          <a:prstGeom prst="rect">
            <a:avLst/>
          </a:prstGeom>
        </p:spPr>
      </p:pic>
      <p:pic>
        <p:nvPicPr>
          <p:cNvPr id="10" name="Picture 9">
            <a:extLst>
              <a:ext uri="{FF2B5EF4-FFF2-40B4-BE49-F238E27FC236}">
                <a16:creationId xmlns:a16="http://schemas.microsoft.com/office/drawing/2014/main" id="{44705D40-7B05-46C9-BBA7-3FAF474808B1}"/>
              </a:ext>
            </a:extLst>
          </p:cNvPr>
          <p:cNvPicPr>
            <a:picLocks noChangeAspect="1"/>
          </p:cNvPicPr>
          <p:nvPr/>
        </p:nvPicPr>
        <p:blipFill>
          <a:blip r:embed="rId9"/>
          <a:stretch>
            <a:fillRect/>
          </a:stretch>
        </p:blipFill>
        <p:spPr>
          <a:xfrm>
            <a:off x="942991" y="4038464"/>
            <a:ext cx="4501896" cy="2522220"/>
          </a:xfrm>
          <a:prstGeom prst="rect">
            <a:avLst/>
          </a:prstGeom>
        </p:spPr>
      </p:pic>
      <p:sp>
        <p:nvSpPr>
          <p:cNvPr id="14" name="Rectangle 13">
            <a:extLst>
              <a:ext uri="{FF2B5EF4-FFF2-40B4-BE49-F238E27FC236}">
                <a16:creationId xmlns:a16="http://schemas.microsoft.com/office/drawing/2014/main" id="{DDA1FDD3-2F3F-4522-8074-8166C1D95817}"/>
              </a:ext>
            </a:extLst>
          </p:cNvPr>
          <p:cNvSpPr/>
          <p:nvPr/>
        </p:nvSpPr>
        <p:spPr>
          <a:xfrm>
            <a:off x="6372992" y="5864772"/>
            <a:ext cx="206484" cy="2942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2132836-472E-4024-9CEA-C7484D34C2A9}"/>
              </a:ext>
            </a:extLst>
          </p:cNvPr>
          <p:cNvPicPr>
            <a:picLocks noChangeAspect="1"/>
          </p:cNvPicPr>
          <p:nvPr/>
        </p:nvPicPr>
        <p:blipFill>
          <a:blip r:embed="rId10"/>
          <a:stretch>
            <a:fillRect/>
          </a:stretch>
        </p:blipFill>
        <p:spPr>
          <a:xfrm>
            <a:off x="6357774" y="1526760"/>
            <a:ext cx="4500372" cy="2522220"/>
          </a:xfrm>
          <a:prstGeom prst="rect">
            <a:avLst/>
          </a:prstGeom>
        </p:spPr>
      </p:pic>
    </p:spTree>
    <p:extLst>
      <p:ext uri="{BB962C8B-B14F-4D97-AF65-F5344CB8AC3E}">
        <p14:creationId xmlns:p14="http://schemas.microsoft.com/office/powerpoint/2010/main" val="410532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24827"/>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lang="en-GB" dirty="0">
                <a:solidFill>
                  <a:prstClr val="white"/>
                </a:solidFill>
                <a:latin typeface="Arial" panose="020B0604020202020204" pitchFamily="34" charset="0"/>
                <a:cs typeface="Arial" panose="020B0604020202020204" pitchFamily="34" charset="0"/>
              </a:rPr>
              <a:t>H1 FY22 Performance Overview</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2F962F-B535-4C4C-BDFD-618592409EA4}"/>
              </a:ext>
            </a:extLst>
          </p:cNvPr>
          <p:cNvSpPr/>
          <p:nvPr/>
        </p:nvSpPr>
        <p:spPr>
          <a:xfrm>
            <a:off x="300038" y="1451289"/>
            <a:ext cx="1713957" cy="1377532"/>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latin typeface="Arial" panose="020B0604020202020204" pitchFamily="34" charset="0"/>
                <a:cs typeface="Arial" panose="020B0604020202020204" pitchFamily="34" charset="0"/>
              </a:rPr>
              <a:t>Operating</a:t>
            </a:r>
          </a:p>
          <a:p>
            <a:pPr algn="ctr"/>
            <a:r>
              <a:rPr lang="en-GB" sz="1600" b="1" dirty="0">
                <a:latin typeface="Arial" panose="020B0604020202020204" pitchFamily="34" charset="0"/>
                <a:cs typeface="Arial" panose="020B0604020202020204" pitchFamily="34" charset="0"/>
              </a:rPr>
              <a:t>Highlights </a:t>
            </a:r>
          </a:p>
        </p:txBody>
      </p:sp>
      <p:sp>
        <p:nvSpPr>
          <p:cNvPr id="9" name="TextBox 8">
            <a:extLst>
              <a:ext uri="{FF2B5EF4-FFF2-40B4-BE49-F238E27FC236}">
                <a16:creationId xmlns:a16="http://schemas.microsoft.com/office/drawing/2014/main" id="{EBCFB4E5-E04C-435B-BF14-0B33B25F406D}"/>
              </a:ext>
            </a:extLst>
          </p:cNvPr>
          <p:cNvSpPr txBox="1"/>
          <p:nvPr/>
        </p:nvSpPr>
        <p:spPr>
          <a:xfrm>
            <a:off x="2197201" y="1580484"/>
            <a:ext cx="6601360" cy="1119143"/>
          </a:xfrm>
          <a:prstGeom prst="rect">
            <a:avLst/>
          </a:prstGeom>
          <a:noFill/>
        </p:spPr>
        <p:txBody>
          <a:bodyPr wrap="square" lIns="36000" tIns="36000" rIns="36000" bIns="36000" anchor="ctr">
            <a:spAutoFit/>
          </a:bodyPr>
          <a:lstStyle/>
          <a:p>
            <a:pPr marL="171450" indent="-171450">
              <a:spcAft>
                <a:spcPts val="1200"/>
              </a:spcAft>
              <a:buClr>
                <a:srgbClr val="68478D"/>
              </a:buClr>
              <a:buFont typeface="Arial" panose="020B0604020202020204" pitchFamily="34" charset="0"/>
              <a:buChar char="•"/>
              <a:defRPr/>
            </a:pPr>
            <a:r>
              <a:rPr kumimoji="0" lang="en-GB"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Strong progress with strategy; </a:t>
            </a:r>
            <a:r>
              <a:rPr lang="en-GB" sz="1200" dirty="0">
                <a:latin typeface="Arial" panose="020B0604020202020204" pitchFamily="34" charset="0"/>
                <a:cs typeface="Arial" panose="020B0604020202020204" pitchFamily="34" charset="0"/>
              </a:rPr>
              <a:t>with Pinewood powering delivery</a:t>
            </a:r>
          </a:p>
          <a:p>
            <a:pPr marL="171450" indent="-171450">
              <a:spcAft>
                <a:spcPts val="1200"/>
              </a:spcAft>
              <a:buClr>
                <a:srgbClr val="68478D"/>
              </a:buClr>
              <a:buFont typeface="Arial" panose="020B0604020202020204" pitchFamily="34" charset="0"/>
              <a:buChar char="•"/>
              <a:defRPr/>
            </a:pPr>
            <a:r>
              <a:rPr lang="en-GB" sz="1200" dirty="0">
                <a:latin typeface="Arial" panose="020B0604020202020204" pitchFamily="34" charset="0"/>
                <a:cs typeface="Arial" panose="020B0604020202020204" pitchFamily="34" charset="0"/>
              </a:rPr>
              <a:t>Brand re-launch of Carstore.com, new used car omni-channel marketing campaign launched in May, driving &gt;60% increase in web traffic to CarStore.com</a:t>
            </a:r>
          </a:p>
          <a:p>
            <a:pPr marL="171450" indent="-171450">
              <a:spcAft>
                <a:spcPts val="1200"/>
              </a:spcAft>
              <a:buClr>
                <a:srgbClr val="68478D"/>
              </a:buClr>
              <a:buFont typeface="Arial" panose="020B0604020202020204" pitchFamily="34" charset="0"/>
              <a:buChar char="•"/>
              <a:defRPr/>
            </a:pPr>
            <a:r>
              <a:rPr lang="en-GB" sz="1200" dirty="0">
                <a:latin typeface="Arial" panose="020B0604020202020204" pitchFamily="34" charset="0"/>
                <a:cs typeface="Arial" panose="020B0604020202020204" pitchFamily="34" charset="0"/>
              </a:rPr>
              <a:t>Advanced discussions with BYD to act as lead launch partner in the UK</a:t>
            </a:r>
          </a:p>
        </p:txBody>
      </p:sp>
      <p:sp>
        <p:nvSpPr>
          <p:cNvPr id="10" name="Rectangle 9">
            <a:extLst>
              <a:ext uri="{FF2B5EF4-FFF2-40B4-BE49-F238E27FC236}">
                <a16:creationId xmlns:a16="http://schemas.microsoft.com/office/drawing/2014/main" id="{361A2F1D-2E3F-4A3D-8BD1-96505A34FF13}"/>
              </a:ext>
            </a:extLst>
          </p:cNvPr>
          <p:cNvSpPr/>
          <p:nvPr/>
        </p:nvSpPr>
        <p:spPr>
          <a:xfrm>
            <a:off x="300038" y="3046622"/>
            <a:ext cx="1713957" cy="1377532"/>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latin typeface="Arial" panose="020B0604020202020204" pitchFamily="34" charset="0"/>
                <a:cs typeface="Arial" panose="020B0604020202020204" pitchFamily="34" charset="0"/>
              </a:rPr>
              <a:t>Financial Performance</a:t>
            </a:r>
          </a:p>
        </p:txBody>
      </p:sp>
      <p:sp>
        <p:nvSpPr>
          <p:cNvPr id="12" name="TextBox 11">
            <a:extLst>
              <a:ext uri="{FF2B5EF4-FFF2-40B4-BE49-F238E27FC236}">
                <a16:creationId xmlns:a16="http://schemas.microsoft.com/office/drawing/2014/main" id="{984C2842-FF5D-4368-847A-B0724A9C9A5D}"/>
              </a:ext>
            </a:extLst>
          </p:cNvPr>
          <p:cNvSpPr txBox="1"/>
          <p:nvPr/>
        </p:nvSpPr>
        <p:spPr>
          <a:xfrm>
            <a:off x="2197201" y="3006539"/>
            <a:ext cx="6707444" cy="1457698"/>
          </a:xfrm>
          <a:prstGeom prst="rect">
            <a:avLst/>
          </a:prstGeom>
          <a:noFill/>
        </p:spPr>
        <p:txBody>
          <a:bodyPr wrap="square" lIns="36000" tIns="36000" rIns="36000" bIns="36000" anchor="ctr">
            <a:spAutoFit/>
          </a:bodyPr>
          <a:lstStyle>
            <a:defPPr>
              <a:defRPr lang="en-US"/>
            </a:defPPr>
            <a:lvl1pPr marL="171450" indent="-171450">
              <a:spcAft>
                <a:spcPts val="300"/>
              </a:spcAft>
              <a:buClr>
                <a:srgbClr val="68478D"/>
              </a:buClr>
              <a:buFont typeface="Arial" panose="020B0604020202020204" pitchFamily="34" charset="0"/>
              <a:buChar char="•"/>
              <a:defRPr kumimoji="0" sz="1600" b="0" i="0" u="none" strike="noStrike" cap="none" spc="0" normalizeH="0" baseline="0">
                <a:ln>
                  <a:noFill/>
                </a:ln>
                <a:solidFill>
                  <a:srgbClr val="000000">
                    <a:lumMod val="75000"/>
                    <a:lumOff val="25000"/>
                  </a:srgbClr>
                </a:solidFill>
                <a:effectLst/>
                <a:uLnTx/>
                <a:uFillTx/>
                <a:latin typeface="Gotham Book" panose="02000603040000020004" pitchFamily="2" charset="0"/>
              </a:defRPr>
            </a:lvl1pPr>
          </a:lstStyle>
          <a:p>
            <a:pPr>
              <a:spcAft>
                <a:spcPts val="1200"/>
              </a:spcAft>
            </a:pPr>
            <a:r>
              <a:rPr lang="en-GB" sz="1200" dirty="0">
                <a:solidFill>
                  <a:schemeClr val="tx1"/>
                </a:solidFill>
                <a:latin typeface="Arial" panose="020B0604020202020204" pitchFamily="34" charset="0"/>
                <a:cs typeface="Arial" panose="020B0604020202020204" pitchFamily="34" charset="0"/>
              </a:rPr>
              <a:t>Underlying profit before tax £33.5m (H1 FY21: £35.1m)</a:t>
            </a:r>
          </a:p>
          <a:p>
            <a:pPr>
              <a:spcAft>
                <a:spcPts val="1200"/>
              </a:spcAft>
            </a:pPr>
            <a:r>
              <a:rPr lang="en-GB" sz="1200" dirty="0">
                <a:solidFill>
                  <a:schemeClr val="tx1"/>
                </a:solidFill>
                <a:latin typeface="Arial" panose="020B0604020202020204" pitchFamily="34" charset="0"/>
                <a:cs typeface="Arial" panose="020B0604020202020204" pitchFamily="34" charset="0"/>
              </a:rPr>
              <a:t>Gross profit of £232.2m, up 12.4% on a like-for-like basis</a:t>
            </a:r>
          </a:p>
          <a:p>
            <a:pPr lvl="0">
              <a:spcAft>
                <a:spcPts val="1200"/>
              </a:spcAft>
            </a:pPr>
            <a:r>
              <a:rPr lang="en-GB" sz="1200" dirty="0">
                <a:solidFill>
                  <a:schemeClr val="tx1"/>
                </a:solidFill>
                <a:latin typeface="Arial" panose="020B0604020202020204" pitchFamily="34" charset="0"/>
                <a:cs typeface="Arial" panose="020B0604020202020204" pitchFamily="34" charset="0"/>
              </a:rPr>
              <a:t>Cost increases of £20.8m in line with previous guidance – largely due to increased marketing costs and reversal of government support</a:t>
            </a:r>
          </a:p>
          <a:p>
            <a:pPr lvl="0">
              <a:spcAft>
                <a:spcPts val="1200"/>
              </a:spcAft>
            </a:pPr>
            <a:r>
              <a:rPr lang="en-GB" sz="1200" dirty="0">
                <a:solidFill>
                  <a:schemeClr val="tx1"/>
                </a:solidFill>
                <a:latin typeface="Arial" panose="020B0604020202020204" pitchFamily="34" charset="0"/>
                <a:cs typeface="Arial" panose="020B0604020202020204" pitchFamily="34" charset="0"/>
              </a:rPr>
              <a:t>Net cash of £2.8m as at 30 June 2022  (FY21: net debt £49.7m)</a:t>
            </a:r>
          </a:p>
        </p:txBody>
      </p:sp>
      <p:sp>
        <p:nvSpPr>
          <p:cNvPr id="11" name="Rectangle 10">
            <a:extLst>
              <a:ext uri="{FF2B5EF4-FFF2-40B4-BE49-F238E27FC236}">
                <a16:creationId xmlns:a16="http://schemas.microsoft.com/office/drawing/2014/main" id="{7252D8E5-529D-4E28-95AE-FBE545884809}"/>
              </a:ext>
            </a:extLst>
          </p:cNvPr>
          <p:cNvSpPr/>
          <p:nvPr/>
        </p:nvSpPr>
        <p:spPr>
          <a:xfrm>
            <a:off x="300037" y="4647585"/>
            <a:ext cx="1713957" cy="1377532"/>
          </a:xfrm>
          <a:prstGeom prst="rect">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latin typeface="Arial" panose="020B0604020202020204" pitchFamily="34" charset="0"/>
                <a:cs typeface="Arial" panose="020B0604020202020204" pitchFamily="34" charset="0"/>
              </a:rPr>
              <a:t>Outlook</a:t>
            </a:r>
            <a:endParaRPr lang="en-GB"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4A65734-A890-4246-AFC2-38DA63CAE614}"/>
              </a:ext>
            </a:extLst>
          </p:cNvPr>
          <p:cNvSpPr txBox="1"/>
          <p:nvPr/>
        </p:nvSpPr>
        <p:spPr>
          <a:xfrm>
            <a:off x="2197200" y="4684447"/>
            <a:ext cx="6707445" cy="1303809"/>
          </a:xfrm>
          <a:prstGeom prst="rect">
            <a:avLst/>
          </a:prstGeom>
          <a:noFill/>
        </p:spPr>
        <p:txBody>
          <a:bodyPr wrap="square" lIns="36000" tIns="36000" rIns="36000" bIns="36000" anchor="ctr">
            <a:spAutoFit/>
          </a:bodyPr>
          <a:lstStyle>
            <a:defPPr>
              <a:defRPr lang="en-US"/>
            </a:defPPr>
            <a:lvl1pPr marL="171450" marR="0" lvl="0" indent="-171450" fontAlgn="auto">
              <a:lnSpc>
                <a:spcPct val="100000"/>
              </a:lnSpc>
              <a:spcBef>
                <a:spcPts val="0"/>
              </a:spcBef>
              <a:spcAft>
                <a:spcPts val="300"/>
              </a:spcAft>
              <a:buClr>
                <a:srgbClr val="68478D"/>
              </a:buClr>
              <a:buSzTx/>
              <a:buFont typeface="Arial" panose="020B0604020202020204" pitchFamily="34" charset="0"/>
              <a:buChar char="•"/>
              <a:tabLst/>
              <a:defRPr kumimoji="0" sz="1600" b="0" i="0" u="none" strike="noStrike" cap="none" spc="0" normalizeH="0" baseline="0">
                <a:ln>
                  <a:noFill/>
                </a:ln>
                <a:solidFill>
                  <a:srgbClr val="000000">
                    <a:lumMod val="75000"/>
                    <a:lumOff val="25000"/>
                  </a:srgbClr>
                </a:solidFill>
                <a:effectLst/>
                <a:uLnTx/>
                <a:uFillTx/>
                <a:latin typeface="Gotham Book" panose="02000603040000020004" pitchFamily="2" charset="0"/>
              </a:defRPr>
            </a:lvl1pPr>
          </a:lstStyle>
          <a:p>
            <a:pPr>
              <a:spcAft>
                <a:spcPts val="1200"/>
              </a:spcAft>
            </a:pPr>
            <a:r>
              <a:rPr lang="en-GB" sz="1200" dirty="0">
                <a:solidFill>
                  <a:schemeClr val="tx1"/>
                </a:solidFill>
                <a:latin typeface="Arial" panose="020B0604020202020204" pitchFamily="34" charset="0"/>
                <a:cs typeface="Arial" panose="020B0604020202020204" pitchFamily="34" charset="0"/>
              </a:rPr>
              <a:t>Performance in early H2 2022 has been in line with our expectations	</a:t>
            </a:r>
          </a:p>
          <a:p>
            <a:pPr>
              <a:spcAft>
                <a:spcPts val="1200"/>
              </a:spcAft>
            </a:pPr>
            <a:r>
              <a:rPr lang="en-GB" sz="1200" dirty="0">
                <a:solidFill>
                  <a:schemeClr val="tx1"/>
                </a:solidFill>
                <a:latin typeface="Arial" panose="020B0604020202020204" pitchFamily="34" charset="0"/>
                <a:cs typeface="Arial" panose="020B0604020202020204" pitchFamily="34" charset="0"/>
              </a:rPr>
              <a:t>Supply constraints in new and used cars expected to continue for at least the remainder of 2022.  Strong new car order bank of over 22,000 orders</a:t>
            </a:r>
          </a:p>
          <a:p>
            <a:pPr>
              <a:spcAft>
                <a:spcPts val="1200"/>
              </a:spcAft>
            </a:pPr>
            <a:r>
              <a:rPr lang="en-GB" sz="1200" dirty="0">
                <a:solidFill>
                  <a:schemeClr val="tx1"/>
                </a:solidFill>
                <a:latin typeface="Arial" panose="020B0604020202020204" pitchFamily="34" charset="0"/>
                <a:cs typeface="Arial" panose="020B0604020202020204" pitchFamily="34" charset="0"/>
              </a:rPr>
              <a:t>Challenging macro-economic background, but we expect to deliver Group underlying PBT in line with the Board’s expectations</a:t>
            </a:r>
          </a:p>
        </p:txBody>
      </p:sp>
      <p:pic>
        <p:nvPicPr>
          <p:cNvPr id="3" name="Picture 2">
            <a:extLst>
              <a:ext uri="{FF2B5EF4-FFF2-40B4-BE49-F238E27FC236}">
                <a16:creationId xmlns:a16="http://schemas.microsoft.com/office/drawing/2014/main" id="{96844E0C-A861-1DC2-3B49-DC085CEC4E05}"/>
              </a:ext>
            </a:extLst>
          </p:cNvPr>
          <p:cNvPicPr>
            <a:picLocks noChangeAspect="1"/>
          </p:cNvPicPr>
          <p:nvPr/>
        </p:nvPicPr>
        <p:blipFill>
          <a:blip r:embed="rId7"/>
          <a:stretch>
            <a:fillRect/>
          </a:stretch>
        </p:blipFill>
        <p:spPr>
          <a:xfrm>
            <a:off x="9245604" y="4670642"/>
            <a:ext cx="2646360" cy="1566646"/>
          </a:xfrm>
          <a:prstGeom prst="rect">
            <a:avLst/>
          </a:prstGeom>
        </p:spPr>
      </p:pic>
      <p:pic>
        <p:nvPicPr>
          <p:cNvPr id="5" name="Picture 4">
            <a:extLst>
              <a:ext uri="{FF2B5EF4-FFF2-40B4-BE49-F238E27FC236}">
                <a16:creationId xmlns:a16="http://schemas.microsoft.com/office/drawing/2014/main" id="{B9318B66-4D9D-B0A5-37ED-172C002DC980}"/>
              </a:ext>
            </a:extLst>
          </p:cNvPr>
          <p:cNvPicPr>
            <a:picLocks noChangeAspect="1"/>
          </p:cNvPicPr>
          <p:nvPr/>
        </p:nvPicPr>
        <p:blipFill rotWithShape="1">
          <a:blip r:embed="rId8"/>
          <a:srcRect l="6373"/>
          <a:stretch/>
        </p:blipFill>
        <p:spPr>
          <a:xfrm>
            <a:off x="9245603" y="2947978"/>
            <a:ext cx="2646361" cy="1566646"/>
          </a:xfrm>
          <a:prstGeom prst="rect">
            <a:avLst/>
          </a:prstGeom>
        </p:spPr>
      </p:pic>
      <p:pic>
        <p:nvPicPr>
          <p:cNvPr id="1026" name="Picture 2" descr="BYD Atto 3">
            <a:extLst>
              <a:ext uri="{FF2B5EF4-FFF2-40B4-BE49-F238E27FC236}">
                <a16:creationId xmlns:a16="http://schemas.microsoft.com/office/drawing/2014/main" id="{4E830B93-4A9F-F763-23D3-E5B62F3D0C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05"/>
          <a:stretch/>
        </p:blipFill>
        <p:spPr bwMode="auto">
          <a:xfrm>
            <a:off x="9245601" y="1225314"/>
            <a:ext cx="2646362" cy="156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763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DB619E-EF7A-4038-8175-DFB80189F07E}"/>
              </a:ext>
            </a:extLst>
          </p:cNvPr>
          <p:cNvGraphicFramePr>
            <a:graphicFrameLocks noChangeAspect="1"/>
          </p:cNvGraphicFramePr>
          <p:nvPr>
            <p:custDataLst>
              <p:tags r:id="rId1"/>
            </p:custDataLst>
            <p:extLst>
              <p:ext uri="{D42A27DB-BD31-4B8C-83A1-F6EECF244321}">
                <p14:modId xmlns:p14="http://schemas.microsoft.com/office/powerpoint/2010/main" val="332054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E8DB619E-EF7A-4038-8175-DFB80189F0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F93E132-8551-4A15-940D-9B190C8AE1D2}"/>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kumimoji="0" lang="en-GB" sz="3600" b="1" u="none" strike="noStrike" kern="1200" cap="none" spc="0" normalizeH="0" noProof="0" dirty="0">
              <a:ln>
                <a:noFill/>
              </a:ln>
              <a:solidFill>
                <a:srgbClr val="FFFFFF"/>
              </a:solidFill>
              <a:effectLst/>
              <a:uLnTx/>
              <a:uFillTx/>
              <a:latin typeface="Gotham Bold" panose="02000803030000020004" pitchFamily="2" charset="0"/>
              <a:ea typeface="+mj-ea"/>
              <a:cs typeface="+mj-cs"/>
              <a:sym typeface="Gotham Bold" panose="02000803030000020004" pitchFamily="2" charset="0"/>
            </a:endParaRPr>
          </a:p>
        </p:txBody>
      </p:sp>
      <p:sp>
        <p:nvSpPr>
          <p:cNvPr id="5" name="Rectangle 4">
            <a:extLst>
              <a:ext uri="{FF2B5EF4-FFF2-40B4-BE49-F238E27FC236}">
                <a16:creationId xmlns:a16="http://schemas.microsoft.com/office/drawing/2014/main" id="{F715FF44-FBFE-4FFF-A8DD-24AD3EE1967F}"/>
              </a:ext>
            </a:extLst>
          </p:cNvPr>
          <p:cNvSpPr/>
          <p:nvPr/>
        </p:nvSpPr>
        <p:spPr>
          <a:xfrm>
            <a:off x="0" y="0"/>
            <a:ext cx="12192000" cy="68580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range BETA"/>
              <a:ea typeface="+mn-ea"/>
              <a:cs typeface="+mn-cs"/>
            </a:endParaRPr>
          </a:p>
        </p:txBody>
      </p:sp>
      <p:sp>
        <p:nvSpPr>
          <p:cNvPr id="3" name="Slide Number Placeholder 37">
            <a:extLst>
              <a:ext uri="{FF2B5EF4-FFF2-40B4-BE49-F238E27FC236}">
                <a16:creationId xmlns:a16="http://schemas.microsoft.com/office/drawing/2014/main" id="{17220B67-D196-4DCA-B0A3-9AB28A8ACBC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5">
            <a:extLst>
              <a:ext uri="{FF2B5EF4-FFF2-40B4-BE49-F238E27FC236}">
                <a16:creationId xmlns:a16="http://schemas.microsoft.com/office/drawing/2014/main" id="{EB91D078-1FF1-43BD-B112-A29E2F13C3D1}"/>
              </a:ext>
            </a:extLst>
          </p:cNvPr>
          <p:cNvSpPr>
            <a:spLocks noGrp="1"/>
          </p:cNvSpPr>
          <p:nvPr>
            <p:ph type="ctrTitle"/>
          </p:nvPr>
        </p:nvSpPr>
        <p:spPr>
          <a:xfrm>
            <a:off x="1763569" y="2942461"/>
            <a:ext cx="7734321" cy="660930"/>
          </a:xfrm>
        </p:spPr>
        <p:txBody>
          <a:bodyPr vert="horz"/>
          <a:lstStyle/>
          <a:p>
            <a:r>
              <a:rPr lang="en-GB" dirty="0">
                <a:latin typeface="Arial" panose="020B0604020202020204" pitchFamily="34" charset="0"/>
                <a:cs typeface="Arial" panose="020B0604020202020204" pitchFamily="34" charset="0"/>
              </a:rPr>
              <a:t>Divisional operating highlights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912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F3342E59-4E27-49EF-9DD7-31CDDE50469F}"/>
              </a:ext>
            </a:extLst>
          </p:cNvPr>
          <p:cNvSpPr txBox="1"/>
          <p:nvPr/>
        </p:nvSpPr>
        <p:spPr>
          <a:xfrm>
            <a:off x="360170" y="1281713"/>
            <a:ext cx="8349186" cy="2973497"/>
          </a:xfrm>
          <a:prstGeom prst="rect">
            <a:avLst/>
          </a:prstGeom>
          <a:noFill/>
        </p:spPr>
        <p:txBody>
          <a:bodyPr wrap="square" lIns="36000" tIns="36000" rIns="36000" bIns="36000">
            <a:spAutoFit/>
          </a:bodyPr>
          <a:lstStyle/>
          <a:p>
            <a:pPr marL="171450" indent="-171450">
              <a:spcAft>
                <a:spcPts val="300"/>
              </a:spcAft>
              <a:buClr>
                <a:srgbClr val="68478D"/>
              </a:buClr>
              <a:buFont typeface="Arial" panose="020B0604020202020204" pitchFamily="34" charset="0"/>
              <a:buChar char="•"/>
            </a:pPr>
            <a:r>
              <a:rPr lang="en-GB" sz="1150" dirty="0">
                <a:effectLst/>
                <a:latin typeface="Arial" panose="020B0604020202020204" pitchFamily="34" charset="0"/>
                <a:ea typeface="Calibri" panose="020F0502020204030204" pitchFamily="34" charset="0"/>
                <a:cs typeface="Arial" panose="020B0604020202020204" pitchFamily="34" charset="0"/>
              </a:rPr>
              <a:t>Previously reported Franchised UK Motor and Car Store divisions are now combined to reflect the new group-wide omni-channel approach to used car retailing</a:t>
            </a:r>
          </a:p>
          <a:p>
            <a:pPr marL="171450" indent="-171450">
              <a:spcAft>
                <a:spcPts val="300"/>
              </a:spcAft>
              <a:buClr>
                <a:srgbClr val="68478D"/>
              </a:buClr>
              <a:buFont typeface="Arial" panose="020B0604020202020204" pitchFamily="34" charset="0"/>
              <a:buChar char="•"/>
            </a:pPr>
            <a:endParaRPr lang="en-GB" sz="1150" dirty="0">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150" dirty="0">
                <a:effectLst/>
                <a:latin typeface="Arial" panose="020B0604020202020204" pitchFamily="34" charset="0"/>
                <a:ea typeface="Calibri" panose="020F0502020204030204" pitchFamily="34" charset="0"/>
                <a:cs typeface="Arial" panose="020B0604020202020204" pitchFamily="34" charset="0"/>
              </a:rPr>
              <a:t>Investments in BMW sites in Hull &amp; Derby, Mercedes Huddersfield, JLR Mayfair </a:t>
            </a:r>
            <a:endParaRPr lang="en-GB" sz="115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endParaRPr lang="en-GB" sz="115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150" dirty="0">
                <a:effectLst/>
                <a:latin typeface="Arial" panose="020B0604020202020204" pitchFamily="34" charset="0"/>
                <a:ea typeface="Calibri" panose="020F0502020204030204" pitchFamily="34" charset="0"/>
                <a:cs typeface="Arial" panose="020B0604020202020204" pitchFamily="34" charset="0"/>
              </a:rPr>
              <a:t>New and used volumes decline, restricted supply impacting</a:t>
            </a:r>
          </a:p>
          <a:p>
            <a:pPr marL="171450" indent="-171450">
              <a:spcAft>
                <a:spcPts val="300"/>
              </a:spcAft>
              <a:buClr>
                <a:srgbClr val="68478D"/>
              </a:buClr>
              <a:buFont typeface="Arial" panose="020B0604020202020204" pitchFamily="34" charset="0"/>
              <a:buChar char="•"/>
            </a:pPr>
            <a:endParaRPr lang="en-GB" sz="1150" dirty="0">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150" dirty="0">
                <a:effectLst/>
                <a:latin typeface="Arial" panose="020B0604020202020204" pitchFamily="34" charset="0"/>
                <a:ea typeface="Calibri" panose="020F0502020204030204" pitchFamily="34" charset="0"/>
                <a:cs typeface="Arial" panose="020B0604020202020204" pitchFamily="34" charset="0"/>
              </a:rPr>
              <a:t>Focus on maximising margin on both new and used vehicles, underpinned by strategy, driving higher gross profits per unit (GPU)</a:t>
            </a:r>
          </a:p>
          <a:p>
            <a:pPr marL="171450" indent="-171450">
              <a:spcAft>
                <a:spcPts val="300"/>
              </a:spcAft>
              <a:buClr>
                <a:srgbClr val="68478D"/>
              </a:buClr>
              <a:buFont typeface="Arial" panose="020B0604020202020204" pitchFamily="34" charset="0"/>
              <a:buChar char="•"/>
            </a:pPr>
            <a:endParaRPr lang="en-GB" sz="1150" dirty="0">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150" dirty="0">
                <a:latin typeface="Arial" panose="020B0604020202020204" pitchFamily="34" charset="0"/>
                <a:ea typeface="Calibri" panose="020F0502020204030204" pitchFamily="34" charset="0"/>
                <a:cs typeface="Arial" panose="020B0604020202020204" pitchFamily="34" charset="0"/>
              </a:rPr>
              <a:t>Aftersales revenue up by 3.9%, Gross margin up 1.8% to 51.3%</a:t>
            </a:r>
            <a:endParaRPr lang="en-GB" sz="1150" dirty="0">
              <a:effectLst/>
              <a:latin typeface="Arial" panose="020B0604020202020204" pitchFamily="34" charset="0"/>
              <a:ea typeface="Calibri" panose="020F0502020204030204" pitchFamily="34" charset="0"/>
              <a:cs typeface="Arial" panose="020B0604020202020204" pitchFamily="34" charset="0"/>
            </a:endParaRPr>
          </a:p>
          <a:p>
            <a:pPr>
              <a:spcAft>
                <a:spcPts val="300"/>
              </a:spcAft>
              <a:buClr>
                <a:srgbClr val="68478D"/>
              </a:buClr>
            </a:pPr>
            <a:endParaRPr lang="en-GB" sz="1150" dirty="0">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150" dirty="0">
                <a:effectLst/>
                <a:latin typeface="Arial" panose="020B0604020202020204" pitchFamily="34" charset="0"/>
                <a:ea typeface="Calibri" panose="020F0502020204030204" pitchFamily="34" charset="0"/>
                <a:cs typeface="Arial" panose="020B0604020202020204" pitchFamily="34" charset="0"/>
              </a:rPr>
              <a:t>Total operating costs up £24.2m (16.2%)</a:t>
            </a:r>
            <a:endParaRPr lang="en-GB" sz="115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endParaRPr lang="en-GB" sz="115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Title 36">
            <a:extLst>
              <a:ext uri="{FF2B5EF4-FFF2-40B4-BE49-F238E27FC236}">
                <a16:creationId xmlns:a16="http://schemas.microsoft.com/office/drawing/2014/main" id="{EA9C92C8-5F8D-44B9-8E59-5AF2F538513B}"/>
              </a:ext>
            </a:extLst>
          </p:cNvPr>
          <p:cNvSpPr txBox="1">
            <a:spLocks/>
          </p:cNvSpPr>
          <p:nvPr/>
        </p:nvSpPr>
        <p:spPr>
          <a:xfrm>
            <a:off x="371474" y="82297"/>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UK Motor</a:t>
            </a:r>
          </a:p>
        </p:txBody>
      </p:sp>
      <p:sp>
        <p:nvSpPr>
          <p:cNvPr id="15" name="Rectangle: Rounded Corners 14">
            <a:extLst>
              <a:ext uri="{FF2B5EF4-FFF2-40B4-BE49-F238E27FC236}">
                <a16:creationId xmlns:a16="http://schemas.microsoft.com/office/drawing/2014/main" id="{FE849DE1-4F53-43F2-A353-E8EFD1F34446}"/>
              </a:ext>
            </a:extLst>
          </p:cNvPr>
          <p:cNvSpPr/>
          <p:nvPr/>
        </p:nvSpPr>
        <p:spPr>
          <a:xfrm>
            <a:off x="371474" y="4170707"/>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Revenue:</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+4.3% LFL</a:t>
            </a:r>
          </a:p>
          <a:p>
            <a:r>
              <a:rPr lang="en-GB" sz="1200" dirty="0">
                <a:solidFill>
                  <a:schemeClr val="bg1"/>
                </a:solidFill>
                <a:latin typeface="Arial" panose="020B0604020202020204" pitchFamily="34" charset="0"/>
                <a:cs typeface="Arial" panose="020B0604020202020204" pitchFamily="34" charset="0"/>
              </a:rPr>
              <a:t> (+3.6% total reported)</a:t>
            </a:r>
          </a:p>
        </p:txBody>
      </p:sp>
      <p:sp>
        <p:nvSpPr>
          <p:cNvPr id="16" name="Rectangle: Rounded Corners 15">
            <a:extLst>
              <a:ext uri="{FF2B5EF4-FFF2-40B4-BE49-F238E27FC236}">
                <a16:creationId xmlns:a16="http://schemas.microsoft.com/office/drawing/2014/main" id="{3347450C-7377-43BF-9912-3F00B194BE21}"/>
              </a:ext>
            </a:extLst>
          </p:cNvPr>
          <p:cNvSpPr/>
          <p:nvPr/>
        </p:nvSpPr>
        <p:spPr>
          <a:xfrm>
            <a:off x="3342463" y="4170707"/>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Underlying Operating Profit:</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£37.2m, -1.8%</a:t>
            </a:r>
          </a:p>
          <a:p>
            <a:r>
              <a:rPr lang="en-GB" sz="1200" dirty="0">
                <a:solidFill>
                  <a:schemeClr val="bg1"/>
                </a:solidFill>
                <a:latin typeface="Arial" panose="020B0604020202020204" pitchFamily="34" charset="0"/>
                <a:cs typeface="Arial" panose="020B0604020202020204" pitchFamily="34" charset="0"/>
              </a:rPr>
              <a:t>(H1 FY21: £37.9m)</a:t>
            </a:r>
            <a:endParaRPr lang="en-GB" sz="1200" b="1" dirty="0">
              <a:solidFill>
                <a:schemeClr val="bg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7AA1837A-2D96-4F84-9065-27D8C599A776}"/>
              </a:ext>
            </a:extLst>
          </p:cNvPr>
          <p:cNvSpPr/>
          <p:nvPr/>
        </p:nvSpPr>
        <p:spPr>
          <a:xfrm>
            <a:off x="6313453" y="4170707"/>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Aftersales Gross Margin:</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51.3%</a:t>
            </a:r>
          </a:p>
          <a:p>
            <a:r>
              <a:rPr lang="en-GB" sz="1200" dirty="0">
                <a:solidFill>
                  <a:schemeClr val="bg1"/>
                </a:solidFill>
                <a:latin typeface="Arial" panose="020B0604020202020204" pitchFamily="34" charset="0"/>
                <a:cs typeface="Arial" panose="020B0604020202020204" pitchFamily="34" charset="0"/>
              </a:rPr>
              <a:t>(H1 FY21: 49.5%)</a:t>
            </a:r>
            <a:endParaRPr lang="en-GB" sz="1200" b="1" dirty="0">
              <a:solidFill>
                <a:schemeClr val="bg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0C055F4C-8FD1-49CC-95EF-69513C4371FC}"/>
              </a:ext>
            </a:extLst>
          </p:cNvPr>
          <p:cNvSpPr/>
          <p:nvPr/>
        </p:nvSpPr>
        <p:spPr>
          <a:xfrm>
            <a:off x="1856969" y="5472484"/>
            <a:ext cx="2455981"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New GPU: </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£2,576</a:t>
            </a:r>
          </a:p>
          <a:p>
            <a:r>
              <a:rPr lang="en-GB" sz="1200" dirty="0">
                <a:solidFill>
                  <a:schemeClr val="bg1"/>
                </a:solidFill>
                <a:latin typeface="Arial" panose="020B0604020202020204" pitchFamily="34" charset="0"/>
                <a:cs typeface="Arial" panose="020B0604020202020204" pitchFamily="34" charset="0"/>
              </a:rPr>
              <a:t>(+£956 vs. H1 FY21)</a:t>
            </a:r>
            <a:endParaRPr lang="en-GB" sz="1200" b="1" dirty="0">
              <a:solidFill>
                <a:schemeClr val="bg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711D10D3-C119-4537-B1BA-54454E0637BB}"/>
              </a:ext>
            </a:extLst>
          </p:cNvPr>
          <p:cNvSpPr/>
          <p:nvPr/>
        </p:nvSpPr>
        <p:spPr>
          <a:xfrm>
            <a:off x="4827958" y="5472484"/>
            <a:ext cx="2455981"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Used GPU:</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£1,676</a:t>
            </a:r>
          </a:p>
          <a:p>
            <a:r>
              <a:rPr lang="en-GB" sz="1200" dirty="0">
                <a:solidFill>
                  <a:schemeClr val="bg1"/>
                </a:solidFill>
                <a:latin typeface="Arial" panose="020B0604020202020204" pitchFamily="34" charset="0"/>
                <a:cs typeface="Arial" panose="020B0604020202020204" pitchFamily="34" charset="0"/>
              </a:rPr>
              <a:t>(+£310 vs. H1 FY21)</a:t>
            </a:r>
            <a:endParaRPr lang="en-GB" sz="1200" b="1" dirty="0">
              <a:solidFill>
                <a:schemeClr val="bg1"/>
              </a:solidFill>
              <a:latin typeface="Arial" panose="020B0604020202020204" pitchFamily="34" charset="0"/>
              <a:cs typeface="Arial" panose="020B0604020202020204" pitchFamily="34" charset="0"/>
            </a:endParaRPr>
          </a:p>
        </p:txBody>
      </p:sp>
      <p:sp>
        <p:nvSpPr>
          <p:cNvPr id="22" name="Arrow: Up 21">
            <a:extLst>
              <a:ext uri="{FF2B5EF4-FFF2-40B4-BE49-F238E27FC236}">
                <a16:creationId xmlns:a16="http://schemas.microsoft.com/office/drawing/2014/main" id="{91B49B1F-CD38-44C8-A0B9-F98CD49A84D4}"/>
              </a:ext>
            </a:extLst>
          </p:cNvPr>
          <p:cNvSpPr/>
          <p:nvPr/>
        </p:nvSpPr>
        <p:spPr>
          <a:xfrm rot="10800000">
            <a:off x="5336861" y="5033756"/>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
        <p:nvSpPr>
          <p:cNvPr id="26" name="Arrow: Up 25">
            <a:extLst>
              <a:ext uri="{FF2B5EF4-FFF2-40B4-BE49-F238E27FC236}">
                <a16:creationId xmlns:a16="http://schemas.microsoft.com/office/drawing/2014/main" id="{E7AA894E-DF26-49BA-8ACF-A4E01377FE2A}"/>
              </a:ext>
            </a:extLst>
          </p:cNvPr>
          <p:cNvSpPr/>
          <p:nvPr/>
        </p:nvSpPr>
        <p:spPr>
          <a:xfrm>
            <a:off x="2361011" y="5033756"/>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
        <p:nvSpPr>
          <p:cNvPr id="28" name="Arrow: Up 27">
            <a:extLst>
              <a:ext uri="{FF2B5EF4-FFF2-40B4-BE49-F238E27FC236}">
                <a16:creationId xmlns:a16="http://schemas.microsoft.com/office/drawing/2014/main" id="{07E64C12-BEDE-447E-9FCF-42BCFA16F8ED}"/>
              </a:ext>
            </a:extLst>
          </p:cNvPr>
          <p:cNvSpPr/>
          <p:nvPr/>
        </p:nvSpPr>
        <p:spPr>
          <a:xfrm>
            <a:off x="8277826" y="5033756"/>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
        <p:nvSpPr>
          <p:cNvPr id="29" name="Arrow: Up 28">
            <a:extLst>
              <a:ext uri="{FF2B5EF4-FFF2-40B4-BE49-F238E27FC236}">
                <a16:creationId xmlns:a16="http://schemas.microsoft.com/office/drawing/2014/main" id="{5B92F85E-0837-48C7-8B97-189823215377}"/>
              </a:ext>
            </a:extLst>
          </p:cNvPr>
          <p:cNvSpPr/>
          <p:nvPr/>
        </p:nvSpPr>
        <p:spPr>
          <a:xfrm>
            <a:off x="3869113" y="6330250"/>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
        <p:nvSpPr>
          <p:cNvPr id="30" name="Arrow: Up 29">
            <a:extLst>
              <a:ext uri="{FF2B5EF4-FFF2-40B4-BE49-F238E27FC236}">
                <a16:creationId xmlns:a16="http://schemas.microsoft.com/office/drawing/2014/main" id="{1D2A352D-9F4D-4B7A-BDAF-A45B84934B93}"/>
              </a:ext>
            </a:extLst>
          </p:cNvPr>
          <p:cNvSpPr/>
          <p:nvPr/>
        </p:nvSpPr>
        <p:spPr>
          <a:xfrm>
            <a:off x="6850808" y="6339411"/>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CE9308C-82F3-4047-A999-20FAAD54B8B2}"/>
              </a:ext>
            </a:extLst>
          </p:cNvPr>
          <p:cNvPicPr>
            <a:picLocks noChangeAspect="1"/>
          </p:cNvPicPr>
          <p:nvPr/>
        </p:nvPicPr>
        <p:blipFill rotWithShape="1">
          <a:blip r:embed="rId7"/>
          <a:srcRect r="1540"/>
          <a:stretch/>
        </p:blipFill>
        <p:spPr>
          <a:xfrm>
            <a:off x="9199162" y="2987407"/>
            <a:ext cx="2692095" cy="1512000"/>
          </a:xfrm>
          <a:prstGeom prst="rect">
            <a:avLst/>
          </a:prstGeom>
        </p:spPr>
      </p:pic>
      <p:pic>
        <p:nvPicPr>
          <p:cNvPr id="12" name="Picture 11">
            <a:extLst>
              <a:ext uri="{FF2B5EF4-FFF2-40B4-BE49-F238E27FC236}">
                <a16:creationId xmlns:a16="http://schemas.microsoft.com/office/drawing/2014/main" id="{AA976CEA-C15E-4E25-BDF2-2FD8F3F89158}"/>
              </a:ext>
            </a:extLst>
          </p:cNvPr>
          <p:cNvPicPr>
            <a:picLocks noChangeAspect="1"/>
          </p:cNvPicPr>
          <p:nvPr/>
        </p:nvPicPr>
        <p:blipFill>
          <a:blip r:embed="rId8"/>
          <a:stretch>
            <a:fillRect/>
          </a:stretch>
        </p:blipFill>
        <p:spPr>
          <a:xfrm>
            <a:off x="9199162" y="4743191"/>
            <a:ext cx="2692095" cy="1512000"/>
          </a:xfrm>
          <a:prstGeom prst="rect">
            <a:avLst/>
          </a:prstGeom>
        </p:spPr>
      </p:pic>
      <p:pic>
        <p:nvPicPr>
          <p:cNvPr id="3" name="Picture 2">
            <a:extLst>
              <a:ext uri="{FF2B5EF4-FFF2-40B4-BE49-F238E27FC236}">
                <a16:creationId xmlns:a16="http://schemas.microsoft.com/office/drawing/2014/main" id="{D6153BC3-E80B-4266-9B2A-83A1248B5EC5}"/>
              </a:ext>
            </a:extLst>
          </p:cNvPr>
          <p:cNvPicPr>
            <a:picLocks noChangeAspect="1"/>
          </p:cNvPicPr>
          <p:nvPr/>
        </p:nvPicPr>
        <p:blipFill rotWithShape="1">
          <a:blip r:embed="rId9"/>
          <a:srcRect t="11966" b="12563"/>
          <a:stretch/>
        </p:blipFill>
        <p:spPr>
          <a:xfrm>
            <a:off x="9199162" y="1233488"/>
            <a:ext cx="2692801" cy="1510135"/>
          </a:xfrm>
          <a:prstGeom prst="rect">
            <a:avLst/>
          </a:prstGeom>
        </p:spPr>
      </p:pic>
    </p:spTree>
    <p:extLst>
      <p:ext uri="{BB962C8B-B14F-4D97-AF65-F5344CB8AC3E}">
        <p14:creationId xmlns:p14="http://schemas.microsoft.com/office/powerpoint/2010/main" val="3347212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103562"/>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Pinewood</a:t>
            </a:r>
            <a:endParaRPr kumimoji="0" lang="en-GB"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0A95448-D0D9-4B9D-8ABD-EE361C6FE36C}"/>
              </a:ext>
            </a:extLst>
          </p:cNvPr>
          <p:cNvSpPr txBox="1"/>
          <p:nvPr/>
        </p:nvSpPr>
        <p:spPr>
          <a:xfrm>
            <a:off x="485339" y="1170585"/>
            <a:ext cx="6664711" cy="3512106"/>
          </a:xfrm>
          <a:prstGeom prst="rect">
            <a:avLst/>
          </a:prstGeom>
          <a:noFill/>
        </p:spPr>
        <p:txBody>
          <a:bodyPr wrap="square" lIns="36000" tIns="36000" rIns="36000" bIns="36000">
            <a:spAutoFit/>
          </a:bodyPr>
          <a:lstStyle/>
          <a:p>
            <a:pPr marL="171450" indent="-171450">
              <a:spcAft>
                <a:spcPts val="300"/>
              </a:spcAft>
              <a:buClr>
                <a:srgbClr val="68478D"/>
              </a:buClr>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Development of a large number of new applications </a:t>
            </a:r>
            <a:r>
              <a:rPr lang="en-GB" sz="1400" dirty="0">
                <a:latin typeface="Arial" panose="020B0604020202020204" pitchFamily="34" charset="0"/>
                <a:ea typeface="Calibri" panose="020F0502020204030204" pitchFamily="34" charset="0"/>
                <a:cs typeface="Arial" panose="020B0604020202020204" pitchFamily="34" charset="0"/>
              </a:rPr>
              <a:t>for</a:t>
            </a:r>
            <a:r>
              <a:rPr lang="en-GB" sz="1400" dirty="0">
                <a:effectLst/>
                <a:latin typeface="Arial" panose="020B0604020202020204" pitchFamily="34" charset="0"/>
                <a:ea typeface="Calibri" panose="020F0502020204030204" pitchFamily="34" charset="0"/>
                <a:cs typeface="Arial" panose="020B0604020202020204" pitchFamily="34" charset="0"/>
              </a:rPr>
              <a:t> Pendragon which will then be released to the external market:</a:t>
            </a:r>
          </a:p>
          <a:p>
            <a:pPr marL="742950" lvl="1" indent="-285750">
              <a:spcAft>
                <a:spcPts val="300"/>
              </a:spcAft>
              <a:buClr>
                <a:srgbClr val="68478D"/>
              </a:buClr>
              <a:buFont typeface="Calibri" panose="020F0502020204030204" pitchFamily="34" charset="0"/>
              <a:buChar char="―"/>
            </a:pPr>
            <a:r>
              <a:rPr lang="en-GB" sz="1400" i="1" dirty="0" err="1">
                <a:effectLst/>
                <a:latin typeface="Arial" panose="020B0604020202020204" pitchFamily="34" charset="0"/>
                <a:ea typeface="Calibri" panose="020F0502020204030204" pitchFamily="34" charset="0"/>
                <a:cs typeface="Arial" panose="020B0604020202020204" pitchFamily="34" charset="0"/>
              </a:rPr>
              <a:t>Vyne</a:t>
            </a:r>
            <a:r>
              <a:rPr lang="en-GB" sz="1400" i="1" dirty="0">
                <a:effectLst/>
                <a:latin typeface="Arial" panose="020B0604020202020204" pitchFamily="34" charset="0"/>
                <a:ea typeface="Calibri" panose="020F0502020204030204" pitchFamily="34" charset="0"/>
                <a:cs typeface="Arial" panose="020B0604020202020204" pitchFamily="34" charset="0"/>
              </a:rPr>
              <a:t> open banking payments</a:t>
            </a:r>
          </a:p>
          <a:p>
            <a:pPr marL="742950" lvl="1" indent="-285750">
              <a:spcAft>
                <a:spcPts val="300"/>
              </a:spcAft>
              <a:buClr>
                <a:srgbClr val="68478D"/>
              </a:buClr>
              <a:buFont typeface="Calibri" panose="020F0502020204030204" pitchFamily="34" charset="0"/>
              <a:buChar char="―"/>
            </a:pPr>
            <a:r>
              <a:rPr lang="en-GB" sz="1400" i="1" dirty="0">
                <a:latin typeface="Arial" panose="020B0604020202020204" pitchFamily="34" charset="0"/>
                <a:ea typeface="Calibri" panose="020F0502020204030204" pitchFamily="34" charset="0"/>
                <a:cs typeface="Arial" panose="020B0604020202020204" pitchFamily="34" charset="0"/>
              </a:rPr>
              <a:t>Sales+</a:t>
            </a:r>
          </a:p>
          <a:p>
            <a:pPr marL="742950" lvl="1" indent="-285750">
              <a:spcAft>
                <a:spcPts val="300"/>
              </a:spcAft>
              <a:buClr>
                <a:srgbClr val="68478D"/>
              </a:buClr>
              <a:buFont typeface="Calibri" panose="020F0502020204030204" pitchFamily="34" charset="0"/>
              <a:buChar char="―"/>
            </a:pPr>
            <a:r>
              <a:rPr lang="en-GB" sz="1400" i="1" dirty="0">
                <a:effectLst/>
                <a:latin typeface="Arial" panose="020B0604020202020204" pitchFamily="34" charset="0"/>
                <a:ea typeface="Calibri" panose="020F0502020204030204" pitchFamily="34" charset="0"/>
                <a:cs typeface="Arial" panose="020B0604020202020204" pitchFamily="34" charset="0"/>
              </a:rPr>
              <a:t>Acquisition, management &amp; pricing platform</a:t>
            </a:r>
          </a:p>
          <a:p>
            <a:pPr marL="742950" lvl="1" indent="-285750">
              <a:spcAft>
                <a:spcPts val="300"/>
              </a:spcAft>
              <a:buClr>
                <a:srgbClr val="68478D"/>
              </a:buClr>
              <a:buFont typeface="Calibri" panose="020F0502020204030204" pitchFamily="34" charset="0"/>
              <a:buChar char="―"/>
            </a:pPr>
            <a:r>
              <a:rPr lang="en-GB" sz="1400" i="1" dirty="0">
                <a:effectLst/>
                <a:latin typeface="Arial" panose="020B0604020202020204" pitchFamily="34" charset="0"/>
                <a:ea typeface="Calibri" panose="020F0502020204030204" pitchFamily="34" charset="0"/>
                <a:cs typeface="Arial" panose="020B0604020202020204" pitchFamily="34" charset="0"/>
              </a:rPr>
              <a:t>Finance &amp; insurance</a:t>
            </a:r>
          </a:p>
          <a:p>
            <a:pPr marL="171450" indent="-171450">
              <a:spcAft>
                <a:spcPts val="300"/>
              </a:spcAft>
              <a:buClr>
                <a:srgbClr val="68478D"/>
              </a:buClr>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Further international growth driven by systems installations in European markets, good pipeline in place</a:t>
            </a:r>
          </a:p>
          <a:p>
            <a:pPr marL="171450" indent="-171450">
              <a:spcAft>
                <a:spcPts val="300"/>
              </a:spcAft>
              <a:buClr>
                <a:srgbClr val="68478D"/>
              </a:buClr>
              <a:buFont typeface="Arial" panose="020B0604020202020204" pitchFamily="34" charset="0"/>
              <a:buChar char="•"/>
            </a:pPr>
            <a:endParaRPr lang="en-GB" sz="1400" dirty="0">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International users now represent 23% of external users</a:t>
            </a:r>
          </a:p>
          <a:p>
            <a:pPr marL="171450" indent="-171450">
              <a:spcAft>
                <a:spcPts val="300"/>
              </a:spcAft>
              <a:buClr>
                <a:srgbClr val="68478D"/>
              </a:buClr>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400" dirty="0">
                <a:latin typeface="Arial" panose="020B0604020202020204" pitchFamily="34" charset="0"/>
                <a:cs typeface="Arial" panose="020B0604020202020204" pitchFamily="34" charset="0"/>
              </a:rPr>
              <a:t>Strong partnerships with strategic OEMs</a:t>
            </a:r>
          </a:p>
        </p:txBody>
      </p:sp>
      <p:sp>
        <p:nvSpPr>
          <p:cNvPr id="14" name="Rectangle: Rounded Corners 13">
            <a:extLst>
              <a:ext uri="{FF2B5EF4-FFF2-40B4-BE49-F238E27FC236}">
                <a16:creationId xmlns:a16="http://schemas.microsoft.com/office/drawing/2014/main" id="{FE849DE1-4F53-43F2-A353-E8EFD1F34446}"/>
              </a:ext>
            </a:extLst>
          </p:cNvPr>
          <p:cNvSpPr/>
          <p:nvPr/>
        </p:nvSpPr>
        <p:spPr>
          <a:xfrm>
            <a:off x="341253" y="4840084"/>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Revenue:</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£12.4m, +2.5%</a:t>
            </a:r>
          </a:p>
        </p:txBody>
      </p:sp>
      <p:sp>
        <p:nvSpPr>
          <p:cNvPr id="15" name="Rectangle: Rounded Corners 14">
            <a:extLst>
              <a:ext uri="{FF2B5EF4-FFF2-40B4-BE49-F238E27FC236}">
                <a16:creationId xmlns:a16="http://schemas.microsoft.com/office/drawing/2014/main" id="{3347450C-7377-43BF-9912-3F00B194BE21}"/>
              </a:ext>
            </a:extLst>
          </p:cNvPr>
          <p:cNvSpPr/>
          <p:nvPr/>
        </p:nvSpPr>
        <p:spPr>
          <a:xfrm>
            <a:off x="3312243" y="4824741"/>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Underlying Operating Profit:</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£5.5m, -17.9%</a:t>
            </a:r>
          </a:p>
          <a:p>
            <a:r>
              <a:rPr lang="en-GB" sz="1200" dirty="0">
                <a:solidFill>
                  <a:schemeClr val="bg1"/>
                </a:solidFill>
                <a:latin typeface="Arial" panose="020B0604020202020204" pitchFamily="34" charset="0"/>
                <a:cs typeface="Arial" panose="020B0604020202020204" pitchFamily="34" charset="0"/>
              </a:rPr>
              <a:t>(H1 FY21: £6.7m)</a:t>
            </a:r>
            <a:endParaRPr lang="en-GB" sz="1200" b="1" dirty="0">
              <a:solidFill>
                <a:schemeClr val="bg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7AA1837A-2D96-4F84-9065-27D8C599A776}"/>
              </a:ext>
            </a:extLst>
          </p:cNvPr>
          <p:cNvSpPr/>
          <p:nvPr/>
        </p:nvSpPr>
        <p:spPr>
          <a:xfrm>
            <a:off x="6266687" y="4797252"/>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International users:</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3% increase</a:t>
            </a:r>
            <a:endParaRPr lang="en-GB" sz="1200" b="1" dirty="0">
              <a:solidFill>
                <a:schemeClr val="bg1"/>
              </a:solidFill>
              <a:latin typeface="Arial" panose="020B0604020202020204" pitchFamily="34" charset="0"/>
              <a:cs typeface="Arial" panose="020B0604020202020204" pitchFamily="34" charset="0"/>
            </a:endParaRPr>
          </a:p>
        </p:txBody>
      </p:sp>
      <p:sp>
        <p:nvSpPr>
          <p:cNvPr id="23" name="Arrow: Up 22">
            <a:extLst>
              <a:ext uri="{FF2B5EF4-FFF2-40B4-BE49-F238E27FC236}">
                <a16:creationId xmlns:a16="http://schemas.microsoft.com/office/drawing/2014/main" id="{CB57D3F4-6945-46EF-AFB6-02A605802A44}"/>
              </a:ext>
            </a:extLst>
          </p:cNvPr>
          <p:cNvSpPr/>
          <p:nvPr/>
        </p:nvSpPr>
        <p:spPr>
          <a:xfrm rot="10800000">
            <a:off x="5301240" y="5700979"/>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
        <p:nvSpPr>
          <p:cNvPr id="24" name="Arrow: Up 23">
            <a:extLst>
              <a:ext uri="{FF2B5EF4-FFF2-40B4-BE49-F238E27FC236}">
                <a16:creationId xmlns:a16="http://schemas.microsoft.com/office/drawing/2014/main" id="{8F4ABD77-D15E-4B9C-B334-259EC0FCE39E}"/>
              </a:ext>
            </a:extLst>
          </p:cNvPr>
          <p:cNvSpPr/>
          <p:nvPr/>
        </p:nvSpPr>
        <p:spPr>
          <a:xfrm>
            <a:off x="8304693" y="5700979"/>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9BC0533-8C84-40A5-AE02-BEFD27F50C3F}"/>
              </a:ext>
            </a:extLst>
          </p:cNvPr>
          <p:cNvPicPr>
            <a:picLocks noChangeAspect="1"/>
          </p:cNvPicPr>
          <p:nvPr/>
        </p:nvPicPr>
        <p:blipFill>
          <a:blip r:embed="rId7"/>
          <a:stretch>
            <a:fillRect/>
          </a:stretch>
        </p:blipFill>
        <p:spPr>
          <a:xfrm>
            <a:off x="8966542" y="3889074"/>
            <a:ext cx="2925421" cy="1942602"/>
          </a:xfrm>
          <a:prstGeom prst="rect">
            <a:avLst/>
          </a:prstGeom>
        </p:spPr>
      </p:pic>
      <p:pic>
        <p:nvPicPr>
          <p:cNvPr id="2" name="Picture 1">
            <a:extLst>
              <a:ext uri="{FF2B5EF4-FFF2-40B4-BE49-F238E27FC236}">
                <a16:creationId xmlns:a16="http://schemas.microsoft.com/office/drawing/2014/main" id="{9443C5A9-62B2-ED54-6253-487712A48A3D}"/>
              </a:ext>
            </a:extLst>
          </p:cNvPr>
          <p:cNvPicPr>
            <a:picLocks noChangeAspect="1"/>
          </p:cNvPicPr>
          <p:nvPr/>
        </p:nvPicPr>
        <p:blipFill>
          <a:blip r:embed="rId8"/>
          <a:stretch>
            <a:fillRect/>
          </a:stretch>
        </p:blipFill>
        <p:spPr>
          <a:xfrm>
            <a:off x="7541802" y="1227933"/>
            <a:ext cx="4390983" cy="2010608"/>
          </a:xfrm>
          <a:prstGeom prst="rect">
            <a:avLst/>
          </a:prstGeom>
        </p:spPr>
      </p:pic>
      <p:sp>
        <p:nvSpPr>
          <p:cNvPr id="16" name="Arrow: Up 15">
            <a:extLst>
              <a:ext uri="{FF2B5EF4-FFF2-40B4-BE49-F238E27FC236}">
                <a16:creationId xmlns:a16="http://schemas.microsoft.com/office/drawing/2014/main" id="{F7861DF0-8D3E-4C0D-B4BF-E12AAE1D9C19}"/>
              </a:ext>
            </a:extLst>
          </p:cNvPr>
          <p:cNvSpPr/>
          <p:nvPr/>
        </p:nvSpPr>
        <p:spPr>
          <a:xfrm>
            <a:off x="2297787" y="5682507"/>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91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824DAF0-1D78-4F9E-BB36-D89D1DF46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6" name="Object 5" hidden="1">
                        <a:extLst>
                          <a:ext uri="{FF2B5EF4-FFF2-40B4-BE49-F238E27FC236}">
                            <a16:creationId xmlns:a16="http://schemas.microsoft.com/office/drawing/2014/main" id="{D824DAF0-1D78-4F9E-BB36-D89D1DF465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335A6E-4389-4557-956D-F5243D12127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Gotham Bold" panose="02000803030000020004" pitchFamily="2" charset="0"/>
              <a:ea typeface="+mn-ea"/>
              <a:cs typeface="Segoe UI Semilight" panose="020B0402040204020203" pitchFamily="34" charset="0"/>
              <a:sym typeface="Gotham Bold" panose="02000803030000020004" pitchFamily="2" charset="0"/>
            </a:endParaRPr>
          </a:p>
        </p:txBody>
      </p:sp>
      <p:sp>
        <p:nvSpPr>
          <p:cNvPr id="149" name="Slide Number Placeholder 37">
            <a:extLst>
              <a:ext uri="{FF2B5EF4-FFF2-40B4-BE49-F238E27FC236}">
                <a16:creationId xmlns:a16="http://schemas.microsoft.com/office/drawing/2014/main" id="{6E4DF93D-715D-4D0C-8CAF-A863B4A95C2A}"/>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6" name="Title 36">
            <a:extLst>
              <a:ext uri="{FF2B5EF4-FFF2-40B4-BE49-F238E27FC236}">
                <a16:creationId xmlns:a16="http://schemas.microsoft.com/office/drawing/2014/main" id="{CAB2BE9B-8BCC-4256-947F-F8DB8894288B}"/>
              </a:ext>
            </a:extLst>
          </p:cNvPr>
          <p:cNvSpPr txBox="1">
            <a:spLocks/>
          </p:cNvSpPr>
          <p:nvPr/>
        </p:nvSpPr>
        <p:spPr>
          <a:xfrm>
            <a:off x="371474" y="91441"/>
            <a:ext cx="11485563" cy="83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Leasing</a:t>
            </a:r>
          </a:p>
        </p:txBody>
      </p:sp>
      <p:sp>
        <p:nvSpPr>
          <p:cNvPr id="20" name="TextBox 19">
            <a:extLst>
              <a:ext uri="{FF2B5EF4-FFF2-40B4-BE49-F238E27FC236}">
                <a16:creationId xmlns:a16="http://schemas.microsoft.com/office/drawing/2014/main" id="{AECC2F34-4F32-4D9A-A00E-022B6AF5142A}"/>
              </a:ext>
            </a:extLst>
          </p:cNvPr>
          <p:cNvSpPr txBox="1"/>
          <p:nvPr/>
        </p:nvSpPr>
        <p:spPr>
          <a:xfrm>
            <a:off x="1811024" y="914586"/>
            <a:ext cx="8435396" cy="2557999"/>
          </a:xfrm>
          <a:prstGeom prst="rect">
            <a:avLst/>
          </a:prstGeom>
          <a:noFill/>
        </p:spPr>
        <p:txBody>
          <a:bodyPr wrap="square" lIns="36000" tIns="36000" rIns="36000" bIns="36000">
            <a:spAutoFit/>
          </a:bodyPr>
          <a:lstStyle/>
          <a:p>
            <a:pPr marL="171450" indent="-171450">
              <a:spcAft>
                <a:spcPts val="300"/>
              </a:spcAft>
              <a:buClr>
                <a:srgbClr val="68478D"/>
              </a:buClr>
              <a:buFont typeface="Arial" panose="020B0604020202020204" pitchFamily="34" charset="0"/>
              <a:buChar char="•"/>
            </a:pPr>
            <a:endParaRPr lang="en-GB" sz="1600" dirty="0">
              <a:solidFill>
                <a:srgbClr val="FF0000"/>
              </a:solidFill>
              <a:latin typeface="Arial" panose="020B060402020202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High margin on disposals, </a:t>
            </a:r>
            <a:r>
              <a:rPr lang="en-GB" sz="1600" dirty="0">
                <a:latin typeface="Arial" panose="020B0604020202020204" pitchFamily="34" charset="0"/>
                <a:ea typeface="Calibri" panose="020F0502020204030204" pitchFamily="34" charset="0"/>
                <a:cs typeface="Arial" panose="020B0604020202020204" pitchFamily="34" charset="0"/>
              </a:rPr>
              <a:t>historical residual values benefitting from </a:t>
            </a:r>
            <a:r>
              <a:rPr lang="en-GB" sz="1600" dirty="0">
                <a:effectLst/>
                <a:latin typeface="Arial" panose="020B0604020202020204" pitchFamily="34" charset="0"/>
                <a:ea typeface="Calibri" panose="020F0502020204030204" pitchFamily="34" charset="0"/>
                <a:cs typeface="Arial" panose="020B0604020202020204" pitchFamily="34" charset="0"/>
              </a:rPr>
              <a:t>increased used vehicle prices</a:t>
            </a:r>
          </a:p>
          <a:p>
            <a:pPr marL="171450" indent="-171450">
              <a:spcAft>
                <a:spcPts val="300"/>
              </a:spcAft>
              <a:buClr>
                <a:srgbClr val="68478D"/>
              </a:buClr>
              <a:buFont typeface="Arial" panose="020B0604020202020204" pitchFamily="34" charset="0"/>
              <a:buChar char="•"/>
            </a:pPr>
            <a:endParaRPr lang="en-GB" sz="1600" dirty="0">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Profit on disposal up 130% per unit to £4,524</a:t>
            </a:r>
          </a:p>
          <a:p>
            <a:pPr marL="171450" indent="-171450">
              <a:spcAft>
                <a:spcPts val="300"/>
              </a:spcAft>
              <a:buClr>
                <a:srgbClr val="68478D"/>
              </a:buClr>
              <a:buFont typeface="Arial" panose="020B0604020202020204" pitchFamily="34" charset="0"/>
              <a:buChar char="•"/>
            </a:pPr>
            <a:endParaRPr lang="en-GB" sz="1600" dirty="0">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Supply constraints impacting fleet size.  Strong order bank, over 2,400 vehicles on order</a:t>
            </a:r>
          </a:p>
          <a:p>
            <a:pPr marL="171450" indent="-171450">
              <a:spcAft>
                <a:spcPts val="300"/>
              </a:spcAft>
              <a:buClr>
                <a:srgbClr val="68478D"/>
              </a:buClr>
              <a:buFont typeface="Arial" panose="020B0604020202020204" pitchFamily="34" charset="0"/>
              <a:buChar char="•"/>
            </a:pPr>
            <a:endParaRPr lang="en-GB" sz="1600" dirty="0">
              <a:latin typeface="Arial" panose="020B0604020202020204" pitchFamily="34" charset="0"/>
              <a:ea typeface="Calibri" panose="020F0502020204030204" pitchFamily="34" charset="0"/>
              <a:cs typeface="Arial" panose="020B0604020202020204" pitchFamily="34" charset="0"/>
            </a:endParaRPr>
          </a:p>
          <a:p>
            <a:pPr marL="171450" indent="-171450">
              <a:spcAft>
                <a:spcPts val="300"/>
              </a:spcAft>
              <a:buClr>
                <a:srgbClr val="68478D"/>
              </a:buClr>
              <a:buFont typeface="Arial" panose="020B0604020202020204" pitchFamily="34" charset="0"/>
              <a:buChar char="•"/>
            </a:pPr>
            <a:endParaRPr lang="en-GB"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FE849DE1-4F53-43F2-A353-E8EFD1F34446}"/>
              </a:ext>
            </a:extLst>
          </p:cNvPr>
          <p:cNvSpPr/>
          <p:nvPr/>
        </p:nvSpPr>
        <p:spPr>
          <a:xfrm>
            <a:off x="3257392" y="3019978"/>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Revenue:</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 £42.9m, -12.4%</a:t>
            </a:r>
          </a:p>
        </p:txBody>
      </p:sp>
      <p:sp>
        <p:nvSpPr>
          <p:cNvPr id="19" name="Rectangle: Rounded Corners 18">
            <a:extLst>
              <a:ext uri="{FF2B5EF4-FFF2-40B4-BE49-F238E27FC236}">
                <a16:creationId xmlns:a16="http://schemas.microsoft.com/office/drawing/2014/main" id="{3347450C-7377-43BF-9912-3F00B194BE21}"/>
              </a:ext>
            </a:extLst>
          </p:cNvPr>
          <p:cNvSpPr/>
          <p:nvPr/>
        </p:nvSpPr>
        <p:spPr>
          <a:xfrm>
            <a:off x="6448880" y="2996253"/>
            <a:ext cx="2455982" cy="1172800"/>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bg1"/>
                </a:solidFill>
                <a:latin typeface="Arial" panose="020B0604020202020204" pitchFamily="34" charset="0"/>
                <a:cs typeface="Arial" panose="020B0604020202020204" pitchFamily="34" charset="0"/>
              </a:rPr>
              <a:t>Underlying Operating Profit:</a:t>
            </a:r>
          </a:p>
          <a:p>
            <a:endParaRPr lang="en-GB" sz="1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£10.2m,  +25.9%</a:t>
            </a:r>
          </a:p>
          <a:p>
            <a:r>
              <a:rPr lang="en-GB" sz="1200" dirty="0">
                <a:solidFill>
                  <a:schemeClr val="bg1"/>
                </a:solidFill>
                <a:latin typeface="Arial" panose="020B0604020202020204" pitchFamily="34" charset="0"/>
                <a:cs typeface="Arial" panose="020B0604020202020204" pitchFamily="34" charset="0"/>
              </a:rPr>
              <a:t>(H1 FY21: £8.1m)</a:t>
            </a:r>
            <a:endParaRPr lang="en-GB" sz="1200" b="1" dirty="0">
              <a:solidFill>
                <a:schemeClr val="bg1"/>
              </a:solidFill>
              <a:latin typeface="Arial" panose="020B0604020202020204" pitchFamily="34" charset="0"/>
              <a:cs typeface="Arial" panose="020B0604020202020204" pitchFamily="34" charset="0"/>
            </a:endParaRPr>
          </a:p>
        </p:txBody>
      </p:sp>
      <p:sp>
        <p:nvSpPr>
          <p:cNvPr id="23" name="Arrow: Up 22">
            <a:extLst>
              <a:ext uri="{FF2B5EF4-FFF2-40B4-BE49-F238E27FC236}">
                <a16:creationId xmlns:a16="http://schemas.microsoft.com/office/drawing/2014/main" id="{EAA7759B-CA5E-4FAB-8483-13073DD339CC}"/>
              </a:ext>
            </a:extLst>
          </p:cNvPr>
          <p:cNvSpPr/>
          <p:nvPr/>
        </p:nvSpPr>
        <p:spPr>
          <a:xfrm>
            <a:off x="8391162" y="3854019"/>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sp>
        <p:nvSpPr>
          <p:cNvPr id="24" name="Arrow: Up 23">
            <a:extLst>
              <a:ext uri="{FF2B5EF4-FFF2-40B4-BE49-F238E27FC236}">
                <a16:creationId xmlns:a16="http://schemas.microsoft.com/office/drawing/2014/main" id="{28D30992-0F54-4F4E-8AF2-ECA2BB488D17}"/>
              </a:ext>
            </a:extLst>
          </p:cNvPr>
          <p:cNvSpPr/>
          <p:nvPr/>
        </p:nvSpPr>
        <p:spPr>
          <a:xfrm rot="10800000">
            <a:off x="5195541" y="3877744"/>
            <a:ext cx="223112" cy="315034"/>
          </a:xfrm>
          <a:prstGeom prst="up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3E82B45-495F-8EEF-76AC-6A353CE0A761}"/>
              </a:ext>
            </a:extLst>
          </p:cNvPr>
          <p:cNvPicPr>
            <a:picLocks noChangeAspect="1"/>
          </p:cNvPicPr>
          <p:nvPr/>
        </p:nvPicPr>
        <p:blipFill>
          <a:blip r:embed="rId7"/>
          <a:stretch>
            <a:fillRect/>
          </a:stretch>
        </p:blipFill>
        <p:spPr>
          <a:xfrm>
            <a:off x="349670" y="4741063"/>
            <a:ext cx="5176189" cy="2002184"/>
          </a:xfrm>
          <a:prstGeom prst="rect">
            <a:avLst/>
          </a:prstGeom>
        </p:spPr>
      </p:pic>
    </p:spTree>
    <p:extLst>
      <p:ext uri="{BB962C8B-B14F-4D97-AF65-F5344CB8AC3E}">
        <p14:creationId xmlns:p14="http://schemas.microsoft.com/office/powerpoint/2010/main" val="291524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DB619E-EF7A-4038-8175-DFB80189F07E}"/>
              </a:ext>
            </a:extLst>
          </p:cNvPr>
          <p:cNvGraphicFramePr>
            <a:graphicFrameLocks noChangeAspect="1"/>
          </p:cNvGraphicFramePr>
          <p:nvPr>
            <p:custDataLst>
              <p:tags r:id="rId1"/>
            </p:custDataLst>
            <p:extLst>
              <p:ext uri="{D42A27DB-BD31-4B8C-83A1-F6EECF244321}">
                <p14:modId xmlns:p14="http://schemas.microsoft.com/office/powerpoint/2010/main" val="1678813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E8DB619E-EF7A-4038-8175-DFB80189F0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F93E132-8551-4A15-940D-9B190C8AE1D2}"/>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sym typeface="Gotham Bold" panose="02000803030000020004" pitchFamily="2" charset="0"/>
            </a:endParaRPr>
          </a:p>
        </p:txBody>
      </p:sp>
      <p:sp>
        <p:nvSpPr>
          <p:cNvPr id="5" name="Rectangle 4">
            <a:extLst>
              <a:ext uri="{FF2B5EF4-FFF2-40B4-BE49-F238E27FC236}">
                <a16:creationId xmlns:a16="http://schemas.microsoft.com/office/drawing/2014/main" id="{F715FF44-FBFE-4FFF-A8DD-24AD3EE1967F}"/>
              </a:ext>
            </a:extLst>
          </p:cNvPr>
          <p:cNvSpPr/>
          <p:nvPr/>
        </p:nvSpPr>
        <p:spPr>
          <a:xfrm>
            <a:off x="0" y="0"/>
            <a:ext cx="12192000" cy="68580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Slide Number Placeholder 37">
            <a:extLst>
              <a:ext uri="{FF2B5EF4-FFF2-40B4-BE49-F238E27FC236}">
                <a16:creationId xmlns:a16="http://schemas.microsoft.com/office/drawing/2014/main" id="{17220B67-D196-4DCA-B0A3-9AB28A8ACBCC}"/>
              </a:ext>
            </a:extLst>
          </p:cNvPr>
          <p:cNvSpPr txBox="1">
            <a:spLocks/>
          </p:cNvSpPr>
          <p:nvPr/>
        </p:nvSpPr>
        <p:spPr>
          <a:xfrm>
            <a:off x="9077325" y="6378122"/>
            <a:ext cx="2814638" cy="365125"/>
          </a:xfrm>
          <a:prstGeom prst="rect">
            <a:avLst/>
          </a:prstGeom>
        </p:spPr>
        <p:txBody>
          <a:bodyPr lIns="36000" tIns="36000" rIns="36000" bIns="36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45E348-AA07-42BC-A5E8-BAD230997717}" type="slidenum">
              <a:rPr kumimoji="0" lang="en-GB" sz="1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5">
            <a:extLst>
              <a:ext uri="{FF2B5EF4-FFF2-40B4-BE49-F238E27FC236}">
                <a16:creationId xmlns:a16="http://schemas.microsoft.com/office/drawing/2014/main" id="{EB91D078-1FF1-43BD-B112-A29E2F13C3D1}"/>
              </a:ext>
            </a:extLst>
          </p:cNvPr>
          <p:cNvSpPr>
            <a:spLocks noGrp="1"/>
          </p:cNvSpPr>
          <p:nvPr>
            <p:ph type="ctrTitle"/>
          </p:nvPr>
        </p:nvSpPr>
        <p:spPr>
          <a:xfrm>
            <a:off x="1763569" y="3042822"/>
            <a:ext cx="9063567" cy="660930"/>
          </a:xfrm>
        </p:spPr>
        <p:txBody>
          <a:bodyPr vert="horz"/>
          <a:lstStyle/>
          <a:p>
            <a:r>
              <a:rPr lang="en-GB" dirty="0">
                <a:latin typeface="Arial" panose="020B0604020202020204" pitchFamily="34" charset="0"/>
                <a:cs typeface="Arial" panose="020B0604020202020204" pitchFamily="34" charset="0"/>
              </a:rPr>
              <a:t>Financial review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692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2&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m/%y&lt;/m_strFormatTime&gt;&lt;m_yearfmt&gt;&lt;begin val=&quot;4&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10&quot;&gt;&lt;elem m_fUsage=&quot;3.18207333634103850528E+00&quot;&gt;&lt;m_msothmcolidx val=&quot;0&quot;/&gt;&lt;m_rgb r=&quot;5E&quot; g=&quot;8A&quot; b=&quot;B4&quot;/&gt;&lt;m_nBrightness endver=&quot;26206&quot; val=&quot;0&quot;/&gt;&lt;/elem&gt;&lt;elem m_fUsage=&quot;2.56297475402144403489E+00&quot;&gt;&lt;m_msothmcolidx val=&quot;0&quot;/&gt;&lt;m_rgb r=&quot;FF&quot; g=&quot;8C&quot; b=&quot;8F&quot;/&gt;&lt;m_nBrightness endver=&quot;26206&quot; val=&quot;0&quot;/&gt;&lt;/elem&gt;&lt;elem m_fUsage=&quot;1.81694696792310850242E+00&quot;&gt;&lt;m_msothmcolidx val=&quot;0&quot;/&gt;&lt;m_rgb r=&quot;DB&quot; g=&quot;EC&quot; b=&quot;D0&quot;/&gt;&lt;m_nBrightness endver=&quot;26206&quot; val=&quot;0&quot;/&gt;&lt;/elem&gt;&lt;elem m_fUsage=&quot;1.28605183024978453332E+00&quot;&gt;&lt;m_msothmcolidx val=&quot;0&quot;/&gt;&lt;m_rgb r=&quot;68&quot; g=&quot;47&quot; b=&quot;8D&quot;/&gt;&lt;m_nBrightness endver=&quot;26206&quot; val=&quot;0&quot;/&gt;&lt;/elem&gt;&lt;elem m_fUsage=&quot;6.85171870536484650671E-01&quot;&gt;&lt;m_msothmcolidx val=&quot;0&quot;/&gt;&lt;m_rgb r=&quot;70&quot; g=&quot;AD&quot; b=&quot;47&quot;/&gt;&lt;m_nBrightness endver=&quot;26206&quot; val=&quot;0&quot;/&gt;&lt;/elem&gt;&lt;elem m_fUsage=&quot;4.30467210000000155556E-01&quot;&gt;&lt;m_msothmcolidx val=&quot;0&quot;/&gt;&lt;m_rgb r=&quot;FF&quot; g=&quot;04&quot; b=&quot;0B&quot;/&gt;&lt;m_nBrightness endver=&quot;26206&quot; val=&quot;0&quot;/&gt;&lt;/elem&gt;&lt;elem m_fUsage=&quot;1.54136613508939358114E-02&quot;&gt;&lt;m_msothmcolidx val=&quot;0&quot;/&gt;&lt;m_rgb r=&quot;FF&quot; g=&quot;CA&quot; b=&quot;68&quot;/&gt;&lt;m_nBrightness endver=&quot;26206&quot; val=&quot;0&quot;/&gt;&lt;/elem&gt;&lt;elem m_fUsage=&quot;7.06965049015105539976E-03&quot;&gt;&lt;m_msothmcolidx val=&quot;0&quot;/&gt;&lt;m_rgb r=&quot;ED&quot; g=&quot;EE&quot; b=&quot;EF&quot;/&gt;&lt;m_nBrightness endver=&quot;26206&quot; val=&quot;0&quot;/&gt;&lt;/elem&gt;&lt;elem m_fUsage=&quot;4.17455791792929655631E-03&quot;&gt;&lt;m_msothmcolidx val=&quot;0&quot;/&gt;&lt;m_rgb r=&quot;FF&quot; g=&quot;D6&quot; b=&quot;00&quot;/&gt;&lt;m_nBrightness endver=&quot;26206&quot; val=&quot;0&quot;/&gt;&lt;/elem&gt;&lt;elem m_fUsage=&quot;1.06111661199647386647E-03&quot;&gt;&lt;m_msothmcolidx val=&quot;0&quot;/&gt;&lt;m_rgb r=&quot;05&quot; g=&quot;2B&quot; b=&quot;C0&quot;/&gt;&lt;m_nBrightness endver=&quot;26206&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Ko4LvI0WSkqvW8yfQQ2z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89a_.6JX9bEeMeUZkGKRq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Kk4p5TUQj4QmO4qHIOUZy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7WjNS9ZcOd.vMJ7bSZ8c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NwD3bwNvSqOPakgZ_pdq5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Ko4LvI0WSkqvW8yfQQ2z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89a_.6JX9bEeMeUZkGKRq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wD3bwNvSqOPakgZ_pdq5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Ko4LvI0WSkqvW8yfQQ2z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M.2ffIsN39uxWV0fMgi_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89a_.6JX9bEeMeUZkGKRq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NwD3bwNvSqOPakgZ_pdq5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Ko4LvI0WSkqvW8yfQQ2z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89a_.6JX9bEeMeUZkGKRq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Kk4p5TUQj4QmO4qHIOUZy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G7WjNS9ZcOd.vMJ7bSZ8c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wYbTmP8C6N9EMQtoOeWw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F3HsnWrBd23DXg65urOZt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wYbTmP8C6N9EMQtoOeWw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wYbTmP8C6N9EMQtoOeWw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7WjNS9ZcOd.vMJ7bSZ8c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wYbTmP8C6N9EMQtoOeWw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wD3bwNvSqOPakgZ_pdq5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vwYbTmP8C6N9EMQtoOeWw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vwYbTmP8C6N9EMQtoOeWw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49i_a9kr8fs4_DZouHZVzA"/>
</p:tagLst>
</file>

<file path=ppt/theme/theme1.xml><?xml version="1.0" encoding="utf-8"?>
<a:theme xmlns:a="http://schemas.openxmlformats.org/drawingml/2006/main" name="Office Theme">
  <a:themeElements>
    <a:clrScheme name="PDG">
      <a:dk1>
        <a:sysClr val="windowText" lastClr="000000"/>
      </a:dk1>
      <a:lt1>
        <a:sysClr val="window" lastClr="FFFFFF"/>
      </a:lt1>
      <a:dk2>
        <a:srgbClr val="44546A"/>
      </a:dk2>
      <a:lt2>
        <a:srgbClr val="E7E6E6"/>
      </a:lt2>
      <a:accent1>
        <a:srgbClr val="FBBA00"/>
      </a:accent1>
      <a:accent2>
        <a:srgbClr val="00B1D2"/>
      </a:accent2>
      <a:accent3>
        <a:srgbClr val="A8D08D"/>
      </a:accent3>
      <a:accent4>
        <a:srgbClr val="F4B183"/>
      </a:accent4>
      <a:accent5>
        <a:srgbClr val="8EAADB"/>
      </a:accent5>
      <a:accent6>
        <a:srgbClr val="59595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s">
  <a:themeElements>
    <a:clrScheme name="Sainsburys Argos">
      <a:dk1>
        <a:srgbClr val="000000"/>
      </a:dk1>
      <a:lt1>
        <a:srgbClr val="FFFFFF"/>
      </a:lt1>
      <a:dk2>
        <a:srgbClr val="5C8E4E"/>
      </a:dk2>
      <a:lt2>
        <a:srgbClr val="F7F5E8"/>
      </a:lt2>
      <a:accent1>
        <a:srgbClr val="ED8B00"/>
      </a:accent1>
      <a:accent2>
        <a:srgbClr val="FFD100"/>
      </a:accent2>
      <a:accent3>
        <a:srgbClr val="920031"/>
      </a:accent3>
      <a:accent4>
        <a:srgbClr val="C11933"/>
      </a:accent4>
      <a:accent5>
        <a:srgbClr val="006791"/>
      </a:accent5>
      <a:accent6>
        <a:srgbClr val="007E82"/>
      </a:accent6>
      <a:hlink>
        <a:srgbClr val="00ACCA"/>
      </a:hlink>
      <a:folHlink>
        <a:srgbClr val="8B205A"/>
      </a:folHlink>
    </a:clrScheme>
    <a:fontScheme name="Sainsbury's fonts">
      <a:majorFont>
        <a:latin typeface="Orange BETA"/>
        <a:ea typeface=""/>
        <a:cs typeface=""/>
      </a:majorFont>
      <a:minorFont>
        <a:latin typeface="Orange BE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b="0" dirty="0">
            <a:latin typeface="Calibri" panose="020F0502020204030204" pitchFamily="34" charset="0"/>
          </a:defRPr>
        </a:defPPr>
      </a:lstStyle>
    </a:txDef>
  </a:objectDefaults>
  <a:extraClrSchemeLst>
    <a:extraClrScheme>
      <a:clrScheme name="Cherry Picture 1">
        <a:dk1>
          <a:srgbClr val="000000"/>
        </a:dk1>
        <a:lt1>
          <a:srgbClr val="FFFFFF"/>
        </a:lt1>
        <a:dk2>
          <a:srgbClr val="920031"/>
        </a:dk2>
        <a:lt2>
          <a:srgbClr val="C11933"/>
        </a:lt2>
        <a:accent1>
          <a:srgbClr val="8B205A"/>
        </a:accent1>
        <a:accent2>
          <a:srgbClr val="B43669"/>
        </a:accent2>
        <a:accent3>
          <a:srgbClr val="FFFFFF"/>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Cherry Picture 2">
        <a:dk1>
          <a:srgbClr val="000000"/>
        </a:dk1>
        <a:lt1>
          <a:srgbClr val="920031"/>
        </a:lt1>
        <a:dk2>
          <a:srgbClr val="920031"/>
        </a:dk2>
        <a:lt2>
          <a:srgbClr val="C11933"/>
        </a:lt2>
        <a:accent1>
          <a:srgbClr val="8B205A"/>
        </a:accent1>
        <a:accent2>
          <a:srgbClr val="B43669"/>
        </a:accent2>
        <a:accent3>
          <a:srgbClr val="C7AAAD"/>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 id="{8ACACBC5-722A-41FA-AA19-AD53B54B8766}" vid="{FBA9D20D-B6C8-4622-80E6-E696C349D1A6}"/>
    </a:ext>
  </a:extLst>
</a:theme>
</file>

<file path=ppt/theme/theme3.xml><?xml version="1.0" encoding="utf-8"?>
<a:theme xmlns:a="http://schemas.openxmlformats.org/drawingml/2006/main" name="1_Pages">
  <a:themeElements>
    <a:clrScheme name="Sainsburys Argos">
      <a:dk1>
        <a:srgbClr val="000000"/>
      </a:dk1>
      <a:lt1>
        <a:srgbClr val="FFFFFF"/>
      </a:lt1>
      <a:dk2>
        <a:srgbClr val="5C8E4E"/>
      </a:dk2>
      <a:lt2>
        <a:srgbClr val="F7F5E8"/>
      </a:lt2>
      <a:accent1>
        <a:srgbClr val="ED8B00"/>
      </a:accent1>
      <a:accent2>
        <a:srgbClr val="FFD100"/>
      </a:accent2>
      <a:accent3>
        <a:srgbClr val="920031"/>
      </a:accent3>
      <a:accent4>
        <a:srgbClr val="C11933"/>
      </a:accent4>
      <a:accent5>
        <a:srgbClr val="006791"/>
      </a:accent5>
      <a:accent6>
        <a:srgbClr val="007E82"/>
      </a:accent6>
      <a:hlink>
        <a:srgbClr val="00ACCA"/>
      </a:hlink>
      <a:folHlink>
        <a:srgbClr val="8B205A"/>
      </a:folHlink>
    </a:clrScheme>
    <a:fontScheme name="Sainsbury's fonts">
      <a:majorFont>
        <a:latin typeface="Orange BETA"/>
        <a:ea typeface=""/>
        <a:cs typeface=""/>
      </a:majorFont>
      <a:minorFont>
        <a:latin typeface="Orange BE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b="0" dirty="0">
            <a:latin typeface="Calibri" panose="020F0502020204030204" pitchFamily="34" charset="0"/>
          </a:defRPr>
        </a:defPPr>
      </a:lstStyle>
    </a:txDef>
  </a:objectDefaults>
  <a:extraClrSchemeLst>
    <a:extraClrScheme>
      <a:clrScheme name="Cherry Picture 1">
        <a:dk1>
          <a:srgbClr val="000000"/>
        </a:dk1>
        <a:lt1>
          <a:srgbClr val="FFFFFF"/>
        </a:lt1>
        <a:dk2>
          <a:srgbClr val="920031"/>
        </a:dk2>
        <a:lt2>
          <a:srgbClr val="C11933"/>
        </a:lt2>
        <a:accent1>
          <a:srgbClr val="8B205A"/>
        </a:accent1>
        <a:accent2>
          <a:srgbClr val="B43669"/>
        </a:accent2>
        <a:accent3>
          <a:srgbClr val="FFFFFF"/>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Cherry Picture 2">
        <a:dk1>
          <a:srgbClr val="000000"/>
        </a:dk1>
        <a:lt1>
          <a:srgbClr val="920031"/>
        </a:lt1>
        <a:dk2>
          <a:srgbClr val="920031"/>
        </a:dk2>
        <a:lt2>
          <a:srgbClr val="C11933"/>
        </a:lt2>
        <a:accent1>
          <a:srgbClr val="8B205A"/>
        </a:accent1>
        <a:accent2>
          <a:srgbClr val="B43669"/>
        </a:accent2>
        <a:accent3>
          <a:srgbClr val="C7AAAD"/>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 id="{8ACACBC5-722A-41FA-AA19-AD53B54B8766}" vid="{FBA9D20D-B6C8-4622-80E6-E696C349D1A6}"/>
    </a:ext>
  </a:extLst>
</a:theme>
</file>

<file path=ppt/theme/theme4.xml><?xml version="1.0" encoding="utf-8"?>
<a:theme xmlns:a="http://schemas.openxmlformats.org/drawingml/2006/main" name="2_Pages">
  <a:themeElements>
    <a:clrScheme name="Sainsburys Argos">
      <a:dk1>
        <a:srgbClr val="000000"/>
      </a:dk1>
      <a:lt1>
        <a:srgbClr val="FFFFFF"/>
      </a:lt1>
      <a:dk2>
        <a:srgbClr val="5C8E4E"/>
      </a:dk2>
      <a:lt2>
        <a:srgbClr val="F7F5E8"/>
      </a:lt2>
      <a:accent1>
        <a:srgbClr val="ED8B00"/>
      </a:accent1>
      <a:accent2>
        <a:srgbClr val="FFD100"/>
      </a:accent2>
      <a:accent3>
        <a:srgbClr val="920031"/>
      </a:accent3>
      <a:accent4>
        <a:srgbClr val="C11933"/>
      </a:accent4>
      <a:accent5>
        <a:srgbClr val="006791"/>
      </a:accent5>
      <a:accent6>
        <a:srgbClr val="007E82"/>
      </a:accent6>
      <a:hlink>
        <a:srgbClr val="00ACCA"/>
      </a:hlink>
      <a:folHlink>
        <a:srgbClr val="8B205A"/>
      </a:folHlink>
    </a:clrScheme>
    <a:fontScheme name="Sainsbury's fonts">
      <a:majorFont>
        <a:latin typeface="Orange BETA"/>
        <a:ea typeface=""/>
        <a:cs typeface=""/>
      </a:majorFont>
      <a:minorFont>
        <a:latin typeface="Orange BE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b="0" dirty="0">
            <a:latin typeface="Calibri" panose="020F0502020204030204" pitchFamily="34" charset="0"/>
          </a:defRPr>
        </a:defPPr>
      </a:lstStyle>
    </a:txDef>
  </a:objectDefaults>
  <a:extraClrSchemeLst>
    <a:extraClrScheme>
      <a:clrScheme name="Cherry Picture 1">
        <a:dk1>
          <a:srgbClr val="000000"/>
        </a:dk1>
        <a:lt1>
          <a:srgbClr val="FFFFFF"/>
        </a:lt1>
        <a:dk2>
          <a:srgbClr val="920031"/>
        </a:dk2>
        <a:lt2>
          <a:srgbClr val="C11933"/>
        </a:lt2>
        <a:accent1>
          <a:srgbClr val="8B205A"/>
        </a:accent1>
        <a:accent2>
          <a:srgbClr val="B43669"/>
        </a:accent2>
        <a:accent3>
          <a:srgbClr val="FFFFFF"/>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Cherry Picture 2">
        <a:dk1>
          <a:srgbClr val="000000"/>
        </a:dk1>
        <a:lt1>
          <a:srgbClr val="920031"/>
        </a:lt1>
        <a:dk2>
          <a:srgbClr val="920031"/>
        </a:dk2>
        <a:lt2>
          <a:srgbClr val="C11933"/>
        </a:lt2>
        <a:accent1>
          <a:srgbClr val="8B205A"/>
        </a:accent1>
        <a:accent2>
          <a:srgbClr val="B43669"/>
        </a:accent2>
        <a:accent3>
          <a:srgbClr val="C7AAAD"/>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 id="{8ACACBC5-722A-41FA-AA19-AD53B54B8766}" vid="{FBA9D20D-B6C8-4622-80E6-E696C349D1A6}"/>
    </a:ext>
  </a:extLst>
</a:theme>
</file>

<file path=ppt/theme/theme5.xml><?xml version="1.0" encoding="utf-8"?>
<a:theme xmlns:a="http://schemas.openxmlformats.org/drawingml/2006/main" name="3_Pages">
  <a:themeElements>
    <a:clrScheme name="Sainsburys Argos">
      <a:dk1>
        <a:srgbClr val="000000"/>
      </a:dk1>
      <a:lt1>
        <a:srgbClr val="FFFFFF"/>
      </a:lt1>
      <a:dk2>
        <a:srgbClr val="5C8E4E"/>
      </a:dk2>
      <a:lt2>
        <a:srgbClr val="F7F5E8"/>
      </a:lt2>
      <a:accent1>
        <a:srgbClr val="ED8B00"/>
      </a:accent1>
      <a:accent2>
        <a:srgbClr val="FFD100"/>
      </a:accent2>
      <a:accent3>
        <a:srgbClr val="920031"/>
      </a:accent3>
      <a:accent4>
        <a:srgbClr val="C11933"/>
      </a:accent4>
      <a:accent5>
        <a:srgbClr val="006791"/>
      </a:accent5>
      <a:accent6>
        <a:srgbClr val="007E82"/>
      </a:accent6>
      <a:hlink>
        <a:srgbClr val="00ACCA"/>
      </a:hlink>
      <a:folHlink>
        <a:srgbClr val="8B205A"/>
      </a:folHlink>
    </a:clrScheme>
    <a:fontScheme name="Sainsbury's fonts">
      <a:majorFont>
        <a:latin typeface="Orange BETA"/>
        <a:ea typeface=""/>
        <a:cs typeface=""/>
      </a:majorFont>
      <a:minorFont>
        <a:latin typeface="Orange BE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b="0" dirty="0">
            <a:latin typeface="Calibri" panose="020F0502020204030204" pitchFamily="34" charset="0"/>
          </a:defRPr>
        </a:defPPr>
      </a:lstStyle>
    </a:txDef>
  </a:objectDefaults>
  <a:extraClrSchemeLst>
    <a:extraClrScheme>
      <a:clrScheme name="Cherry Picture 1">
        <a:dk1>
          <a:srgbClr val="000000"/>
        </a:dk1>
        <a:lt1>
          <a:srgbClr val="FFFFFF"/>
        </a:lt1>
        <a:dk2>
          <a:srgbClr val="920031"/>
        </a:dk2>
        <a:lt2>
          <a:srgbClr val="C11933"/>
        </a:lt2>
        <a:accent1>
          <a:srgbClr val="8B205A"/>
        </a:accent1>
        <a:accent2>
          <a:srgbClr val="B43669"/>
        </a:accent2>
        <a:accent3>
          <a:srgbClr val="FFFFFF"/>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Cherry Picture 2">
        <a:dk1>
          <a:srgbClr val="000000"/>
        </a:dk1>
        <a:lt1>
          <a:srgbClr val="920031"/>
        </a:lt1>
        <a:dk2>
          <a:srgbClr val="920031"/>
        </a:dk2>
        <a:lt2>
          <a:srgbClr val="C11933"/>
        </a:lt2>
        <a:accent1>
          <a:srgbClr val="8B205A"/>
        </a:accent1>
        <a:accent2>
          <a:srgbClr val="B43669"/>
        </a:accent2>
        <a:accent3>
          <a:srgbClr val="C7AAAD"/>
        </a:accent3>
        <a:accent4>
          <a:srgbClr val="000000"/>
        </a:accent4>
        <a:accent5>
          <a:srgbClr val="C4ABB5"/>
        </a:accent5>
        <a:accent6>
          <a:srgbClr val="A330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 id="{8ACACBC5-722A-41FA-AA19-AD53B54B8766}" vid="{FBA9D20D-B6C8-4622-80E6-E696C349D1A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C0868FAD1C6A429B37D3F26DEDF207" ma:contentTypeVersion="11" ma:contentTypeDescription="Create a new document." ma:contentTypeScope="" ma:versionID="4f3fcc91f642bfdeda0357c17ad39fc8">
  <xsd:schema xmlns:xsd="http://www.w3.org/2001/XMLSchema" xmlns:xs="http://www.w3.org/2001/XMLSchema" xmlns:p="http://schemas.microsoft.com/office/2006/metadata/properties" xmlns:ns3="beacd36d-4693-42bc-8374-8ed5fa62c708" xmlns:ns4="d343f271-b944-4f49-a00b-759835f38e11" targetNamespace="http://schemas.microsoft.com/office/2006/metadata/properties" ma:root="true" ma:fieldsID="01523b4de85bf9693d0565af9e4d5aa7" ns3:_="" ns4:_="">
    <xsd:import namespace="beacd36d-4693-42bc-8374-8ed5fa62c708"/>
    <xsd:import namespace="d343f271-b944-4f49-a00b-759835f38e1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acd36d-4693-42bc-8374-8ed5fa62c70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43f271-b944-4f49-a00b-759835f38e1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717289-AA33-4B64-AC87-ABBA1DAC8632}">
  <ds:schemaRef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purl.org/dc/terms/"/>
    <ds:schemaRef ds:uri="beacd36d-4693-42bc-8374-8ed5fa62c708"/>
    <ds:schemaRef ds:uri="d343f271-b944-4f49-a00b-759835f38e11"/>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2DE16D14-84A9-4307-B421-B42962C8F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acd36d-4693-42bc-8374-8ed5fa62c708"/>
    <ds:schemaRef ds:uri="d343f271-b944-4f49-a00b-759835f38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76508D-87B3-47B9-9177-9775CE4D22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2894</Words>
  <Application>Microsoft Office PowerPoint</Application>
  <PresentationFormat>Widescreen</PresentationFormat>
  <Paragraphs>813</Paragraphs>
  <Slides>36</Slides>
  <Notes>35</Notes>
  <HiddenSlides>0</HiddenSlides>
  <MMClips>1</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54" baseType="lpstr">
      <vt:lpstr>Arial</vt:lpstr>
      <vt:lpstr>Calibri</vt:lpstr>
      <vt:lpstr>Calibri Light</vt:lpstr>
      <vt:lpstr>Courier New</vt:lpstr>
      <vt:lpstr>Gill Sans</vt:lpstr>
      <vt:lpstr>Gotham Bold</vt:lpstr>
      <vt:lpstr>Gotham Book</vt:lpstr>
      <vt:lpstr>Mary Ann</vt:lpstr>
      <vt:lpstr>Orange BETA</vt:lpstr>
      <vt:lpstr>Segoe UI Light</vt:lpstr>
      <vt:lpstr>Segoe UI Semilight</vt:lpstr>
      <vt:lpstr>Wingdings</vt:lpstr>
      <vt:lpstr>Office Theme</vt:lpstr>
      <vt:lpstr>Pages</vt:lpstr>
      <vt:lpstr>1_Pages</vt:lpstr>
      <vt:lpstr>2_Pages</vt:lpstr>
      <vt:lpstr>3_Pages</vt:lpstr>
      <vt:lpstr>think-cell Slide</vt:lpstr>
      <vt:lpstr>PowerPoint Presentation</vt:lpstr>
      <vt:lpstr>PowerPoint Presentation</vt:lpstr>
      <vt:lpstr>H1 FY22 performance overview</vt:lpstr>
      <vt:lpstr>PowerPoint Presentation</vt:lpstr>
      <vt:lpstr>Divisional operating highlights</vt:lpstr>
      <vt:lpstr>PowerPoint Presentation</vt:lpstr>
      <vt:lpstr>PowerPoint Presentation</vt:lpstr>
      <vt:lpstr>PowerPoint Presentation</vt:lpstr>
      <vt:lpstr>Financial review</vt:lpstr>
      <vt:lpstr>PowerPoint Presentation</vt:lpstr>
      <vt:lpstr>PowerPoint Presentation</vt:lpstr>
      <vt:lpstr>PowerPoint Presentation</vt:lpstr>
      <vt:lpstr>PowerPoint Presentation</vt:lpstr>
      <vt:lpstr>Group Strategy update</vt:lpstr>
      <vt:lpstr>Recap: Our vision</vt:lpstr>
      <vt:lpstr>Recap: Our strategy</vt:lpstr>
      <vt:lpstr>1. Unlock value in UK Motor</vt:lpstr>
      <vt:lpstr>1. Unlock value in UK Motor</vt:lpstr>
      <vt:lpstr>1. Unlock value in UK Motor</vt:lpstr>
      <vt:lpstr>2. Disrupt used cars</vt:lpstr>
      <vt:lpstr>2. Disrupt used cars</vt:lpstr>
      <vt:lpstr>2. Disrupt used cars</vt:lpstr>
      <vt:lpstr>2. Disrupt used cars</vt:lpstr>
      <vt:lpstr>PowerPoint Presentation</vt:lpstr>
      <vt:lpstr>3. Grow &amp; diversify Pinewood</vt:lpstr>
      <vt:lpstr>Summary &amp; outlook</vt:lpstr>
      <vt:lpstr>Summary &amp; outlook </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Southall</dc:creator>
  <cp:lastModifiedBy>Oliver Mann</cp:lastModifiedBy>
  <cp:revision>2045</cp:revision>
  <cp:lastPrinted>2022-09-14T13:58:08Z</cp:lastPrinted>
  <dcterms:created xsi:type="dcterms:W3CDTF">2019-06-04T09:51:36Z</dcterms:created>
  <dcterms:modified xsi:type="dcterms:W3CDTF">2022-09-20T13:05:46Z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0x01010026C0868FAD1C6A429B37D3F26DEDF207</vt:lpwstr>
  </property>
</Properties>
</file>